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07"/>
  </p:notesMasterIdLst>
  <p:sldIdLst>
    <p:sldId id="257" r:id="rId2"/>
    <p:sldId id="392" r:id="rId3"/>
    <p:sldId id="391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60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286" r:id="rId49"/>
    <p:sldId id="359" r:id="rId50"/>
    <p:sldId id="355" r:id="rId51"/>
    <p:sldId id="360" r:id="rId52"/>
    <p:sldId id="287" r:id="rId53"/>
    <p:sldId id="306" r:id="rId54"/>
    <p:sldId id="299" r:id="rId55"/>
    <p:sldId id="358" r:id="rId56"/>
    <p:sldId id="365" r:id="rId57"/>
    <p:sldId id="366" r:id="rId58"/>
    <p:sldId id="367" r:id="rId59"/>
    <p:sldId id="368" r:id="rId60"/>
    <p:sldId id="369" r:id="rId61"/>
    <p:sldId id="370" r:id="rId62"/>
    <p:sldId id="372" r:id="rId63"/>
    <p:sldId id="373" r:id="rId64"/>
    <p:sldId id="462" r:id="rId65"/>
    <p:sldId id="374" r:id="rId66"/>
    <p:sldId id="375" r:id="rId67"/>
    <p:sldId id="377" r:id="rId68"/>
    <p:sldId id="378" r:id="rId69"/>
    <p:sldId id="380" r:id="rId70"/>
    <p:sldId id="381" r:id="rId71"/>
    <p:sldId id="384" r:id="rId72"/>
    <p:sldId id="383" r:id="rId73"/>
    <p:sldId id="386" r:id="rId74"/>
    <p:sldId id="385" r:id="rId75"/>
    <p:sldId id="316" r:id="rId76"/>
    <p:sldId id="317" r:id="rId77"/>
    <p:sldId id="318" r:id="rId78"/>
    <p:sldId id="387" r:id="rId79"/>
    <p:sldId id="438" r:id="rId80"/>
    <p:sldId id="463" r:id="rId81"/>
    <p:sldId id="439" r:id="rId82"/>
    <p:sldId id="440" r:id="rId83"/>
    <p:sldId id="441" r:id="rId84"/>
    <p:sldId id="443" r:id="rId85"/>
    <p:sldId id="444" r:id="rId86"/>
    <p:sldId id="445" r:id="rId87"/>
    <p:sldId id="446" r:id="rId88"/>
    <p:sldId id="447" r:id="rId89"/>
    <p:sldId id="448" r:id="rId90"/>
    <p:sldId id="449" r:id="rId91"/>
    <p:sldId id="450" r:id="rId92"/>
    <p:sldId id="451" r:id="rId93"/>
    <p:sldId id="452" r:id="rId94"/>
    <p:sldId id="456" r:id="rId95"/>
    <p:sldId id="457" r:id="rId96"/>
    <p:sldId id="458" r:id="rId97"/>
    <p:sldId id="459" r:id="rId98"/>
    <p:sldId id="354" r:id="rId99"/>
    <p:sldId id="461" r:id="rId100"/>
    <p:sldId id="469" r:id="rId101"/>
    <p:sldId id="470" r:id="rId102"/>
    <p:sldId id="471" r:id="rId103"/>
    <p:sldId id="473" r:id="rId104"/>
    <p:sldId id="474" r:id="rId105"/>
    <p:sldId id="475" r:id="rId10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CFF"/>
    <a:srgbClr val="336699"/>
    <a:srgbClr val="CCFFFF"/>
    <a:srgbClr val="FFFF00"/>
    <a:srgbClr val="A50021"/>
    <a:srgbClr val="FF66FF"/>
    <a:srgbClr val="FF9900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>
        <a:solidFill>
          <a:srgbClr val="C00000"/>
        </a:solidFill>
      </dgm:spPr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B4FCE67-E2A9-4CF3-9660-6D1803DCD3AE}">
      <dgm:prSet phldrT="[Текст]" custT="1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E7D0E5A-15F0-4A79-93D2-74B666F79F21}">
      <dgm:prSet phldrT="[Текст]" custT="1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B0A9BD1-F10C-4ABD-8B2E-95B9804CBEAD}">
      <dgm:prSet phldrT="[Текст]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534157" custScaleY="342837" custLinFactX="104574" custLinFactY="-138770" custLinFactNeighborX="2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3" custScaleX="190164" custScaleY="158892" custLinFactX="143516" custLinFactY="-191855" custLinFactNeighborX="200000" custLinFactNeighborY="-200000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4" custScaleX="608979" custScaleY="348421" custLinFactX="37931" custLinFactNeighborX="100000" custLinFactNeighborY="-8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3" custScaleX="219221" custScaleY="168943" custLinFactX="48676" custLinFactY="19785" custLinFactNeighborX="100000" custLinFactNeighborY="100000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7B30F39D-5D23-4CDE-8EC0-8C27C5A911C7}" type="pres">
      <dgm:prSet presAssocID="{7E7D0E5A-15F0-4A79-93D2-74B666F79F21}" presName="node" presStyleLbl="node1" presStyleIdx="2" presStyleCnt="4" custScaleX="637165" custScaleY="305613" custLinFactX="6533" custLinFactY="100000" custLinFactNeighborX="100000" custLinFactNeighborY="13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</dgm:pt>
    <dgm:pt modelId="{13E76E54-380E-4F3A-AB70-70F2A860FE46}" type="pres">
      <dgm:prSet presAssocID="{49512518-6FB4-4441-A1C6-D8C311E86C8E}" presName="sibTrans" presStyleLbl="sibTrans2D1" presStyleIdx="2" presStyleCnt="3" custScaleX="256950" custLinFactX="2462" custLinFactY="265003" custLinFactNeighborX="100000" custLinFactNeighborY="300000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</dgm:pt>
    <dgm:pt modelId="{E5DD6FA8-F6B5-442A-A89F-762B0AC3E908}" type="pres">
      <dgm:prSet presAssocID="{EB0A9BD1-F10C-4ABD-8B2E-95B9804CBEAD}" presName="node" presStyleLbl="node1" presStyleIdx="3" presStyleCnt="4" custScaleX="382745" custScaleY="359406" custLinFactX="-69200" custLinFactY="200000" custLinFactNeighborX="-100000" custLinFactNeighborY="25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4DE1DA-C8DE-479C-9E87-FEDA690B51F3}" type="presOf" srcId="{B30CE4E9-2459-4130-8076-49675CB6FFAB}" destId="{F9536BEB-6BA1-4BE3-B179-B9AC510C9298}" srcOrd="0" destOrd="0" presId="urn:microsoft.com/office/officeart/2005/8/layout/equation1"/>
    <dgm:cxn modelId="{FB7FEF61-4F32-42EF-9A02-BBCF3E766980}" type="presOf" srcId="{7E7D0E5A-15F0-4A79-93D2-74B666F79F21}" destId="{7B30F39D-5D23-4CDE-8EC0-8C27C5A911C7}" srcOrd="0" destOrd="0" presId="urn:microsoft.com/office/officeart/2005/8/layout/equation1"/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D2DB54AA-CEF8-4931-8F53-E0CE662B9992}" type="presOf" srcId="{EB0A9BD1-F10C-4ABD-8B2E-95B9804CBEAD}" destId="{E5DD6FA8-F6B5-442A-A89F-762B0AC3E908}" srcOrd="0" destOrd="0" presId="urn:microsoft.com/office/officeart/2005/8/layout/equation1"/>
    <dgm:cxn modelId="{9DEC785F-6755-4A89-AC69-92B47AA56DDA}" type="presOf" srcId="{F60F39C9-F28D-4C8C-BB67-6F0241F16778}" destId="{B95F3576-11B7-43EE-964B-5F24636E367A}" srcOrd="0" destOrd="0" presId="urn:microsoft.com/office/officeart/2005/8/layout/equation1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B4542C0C-F7CF-4AAF-8173-85907D638764}" type="presOf" srcId="{0B4FCE67-E2A9-4CF3-9660-6D1803DCD3AE}" destId="{701B78F6-4137-4668-8C29-B4A3097D7DD0}" srcOrd="0" destOrd="0" presId="urn:microsoft.com/office/officeart/2005/8/layout/equation1"/>
    <dgm:cxn modelId="{B10C7EBB-35E2-4DBB-8720-39D1EA8E8895}" type="presOf" srcId="{49512518-6FB4-4441-A1C6-D8C311E86C8E}" destId="{13E76E54-380E-4F3A-AB70-70F2A860FE46}" srcOrd="0" destOrd="0" presId="urn:microsoft.com/office/officeart/2005/8/layout/equation1"/>
    <dgm:cxn modelId="{BB9AC81C-80F0-4172-9DBC-EF43FEA6BA74}" type="presOf" srcId="{B966DE28-621E-47AA-AF4B-FA236561DD49}" destId="{CCC3415B-94EB-4165-AA35-D820A9586B6A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412547D2-DE28-4797-8B45-EE82DA5CAC70}" type="presOf" srcId="{FAD08D51-E2FD-45E5-BF2C-E85044B3D003}" destId="{1203B883-ADA6-4FE8-9316-8E967D7A177D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7A6229BD-67A0-43C3-93DC-F43F7682625E}" type="presParOf" srcId="{F9536BEB-6BA1-4BE3-B179-B9AC510C9298}" destId="{B95F3576-11B7-43EE-964B-5F24636E367A}" srcOrd="0" destOrd="0" presId="urn:microsoft.com/office/officeart/2005/8/layout/equation1"/>
    <dgm:cxn modelId="{31331EA7-0AE9-4F3C-89B2-5A799513197E}" type="presParOf" srcId="{F9536BEB-6BA1-4BE3-B179-B9AC510C9298}" destId="{C41E06D1-1DEC-4978-A8AE-E00D05196F2E}" srcOrd="1" destOrd="0" presId="urn:microsoft.com/office/officeart/2005/8/layout/equation1"/>
    <dgm:cxn modelId="{7D03EA4D-426E-4955-BB9D-D37AE6B84CE9}" type="presParOf" srcId="{F9536BEB-6BA1-4BE3-B179-B9AC510C9298}" destId="{CCC3415B-94EB-4165-AA35-D820A9586B6A}" srcOrd="2" destOrd="0" presId="urn:microsoft.com/office/officeart/2005/8/layout/equation1"/>
    <dgm:cxn modelId="{E5ADAA04-4419-497A-AA3B-67DF0A904C1B}" type="presParOf" srcId="{F9536BEB-6BA1-4BE3-B179-B9AC510C9298}" destId="{5CB35DB7-F37A-4393-AF7C-755EFD36DA5D}" srcOrd="3" destOrd="0" presId="urn:microsoft.com/office/officeart/2005/8/layout/equation1"/>
    <dgm:cxn modelId="{37ED53D5-B562-4AC6-A06F-91B3957734B2}" type="presParOf" srcId="{F9536BEB-6BA1-4BE3-B179-B9AC510C9298}" destId="{701B78F6-4137-4668-8C29-B4A3097D7DD0}" srcOrd="4" destOrd="0" presId="urn:microsoft.com/office/officeart/2005/8/layout/equation1"/>
    <dgm:cxn modelId="{7AE8FF0F-6505-4D84-B106-BF9DD80BFF6C}" type="presParOf" srcId="{F9536BEB-6BA1-4BE3-B179-B9AC510C9298}" destId="{6144A210-B178-48CA-B12A-7C0DA786F1AD}" srcOrd="5" destOrd="0" presId="urn:microsoft.com/office/officeart/2005/8/layout/equation1"/>
    <dgm:cxn modelId="{AED6E02E-FF59-46C2-9014-AB727B42E2C9}" type="presParOf" srcId="{F9536BEB-6BA1-4BE3-B179-B9AC510C9298}" destId="{1203B883-ADA6-4FE8-9316-8E967D7A177D}" srcOrd="6" destOrd="0" presId="urn:microsoft.com/office/officeart/2005/8/layout/equation1"/>
    <dgm:cxn modelId="{DA2E2DAD-FB14-4BC0-80D4-AC86667D6302}" type="presParOf" srcId="{F9536BEB-6BA1-4BE3-B179-B9AC510C9298}" destId="{A2DFFB89-4299-4019-A801-5192B64216F4}" srcOrd="7" destOrd="0" presId="urn:microsoft.com/office/officeart/2005/8/layout/equation1"/>
    <dgm:cxn modelId="{3D859D74-D3C2-4856-B1F1-042974CB530C}" type="presParOf" srcId="{F9536BEB-6BA1-4BE3-B179-B9AC510C9298}" destId="{7B30F39D-5D23-4CDE-8EC0-8C27C5A911C7}" srcOrd="8" destOrd="0" presId="urn:microsoft.com/office/officeart/2005/8/layout/equation1"/>
    <dgm:cxn modelId="{E4DD2E40-76A6-4C0C-AECC-8AC54F517FD5}" type="presParOf" srcId="{F9536BEB-6BA1-4BE3-B179-B9AC510C9298}" destId="{3D5C029C-EA68-4E53-805C-82EB88945BDE}" srcOrd="9" destOrd="0" presId="urn:microsoft.com/office/officeart/2005/8/layout/equation1"/>
    <dgm:cxn modelId="{CA9F3560-918B-488B-A67E-C5F9C167C9B4}" type="presParOf" srcId="{F9536BEB-6BA1-4BE3-B179-B9AC510C9298}" destId="{13E76E54-380E-4F3A-AB70-70F2A860FE46}" srcOrd="10" destOrd="0" presId="urn:microsoft.com/office/officeart/2005/8/layout/equation1"/>
    <dgm:cxn modelId="{C7E198FD-4478-4628-86C8-D3E850BA2460}" type="presParOf" srcId="{F9536BEB-6BA1-4BE3-B179-B9AC510C9298}" destId="{AD8B763D-0505-4D50-BDB5-C81462D6BB51}" srcOrd="11" destOrd="0" presId="urn:microsoft.com/office/officeart/2005/8/layout/equation1"/>
    <dgm:cxn modelId="{16D35F35-03C2-473F-AC31-F6DE0A97FE07}" type="presParOf" srcId="{F9536BEB-6BA1-4BE3-B179-B9AC510C9298}" destId="{E5DD6FA8-F6B5-442A-A89F-762B0AC3E90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–</a:t>
          </a:r>
          <a:b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 – </a:t>
          </a:r>
          <a:b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эстетическое развитие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 custLinFactNeighborX="2660" custLinFactNeighborY="-32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 custLinFactNeighborX="2660" custLinFactNeighborY="65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CB4FE-52EF-40D5-A42F-9EADE9BB2840}" type="presOf" srcId="{0A524688-D690-4736-AE79-5B3BDB16A741}" destId="{5BE26614-D759-4B62-A9CA-271E045E508C}" srcOrd="0" destOrd="0" presId="urn:microsoft.com/office/officeart/2005/8/layout/vList2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63A317C5-2ACC-4E0B-BE4B-C68D9FFBAC40}" type="presOf" srcId="{C57D10BB-7BAF-403B-BD06-0F7C801F45E7}" destId="{2156BDA4-D755-45A3-B6E1-03E345C48250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83314715-71EC-4F13-91D5-2D02267FD3B5}" type="presOf" srcId="{FD74041C-3F25-4737-B517-64D510520762}" destId="{218BCDC9-20AF-4AE9-8FCA-730660FAD8A2}" srcOrd="0" destOrd="0" presId="urn:microsoft.com/office/officeart/2005/8/layout/vList2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7912CEFF-74A8-4CC4-8067-FD3C2A78F25F}" type="presOf" srcId="{B94BB278-ACB6-4C6F-AFA6-87887BA9920F}" destId="{24BBC588-691C-4FB5-9946-E60280BA0B83}" srcOrd="0" destOrd="0" presId="urn:microsoft.com/office/officeart/2005/8/layout/vList2"/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399FF65D-E004-4476-8774-2A5FB34FB196}" type="presOf" srcId="{C664F7AB-B0C8-46CC-BE6B-433D57FB7F70}" destId="{95DC783B-C501-4F68-93B9-77BEFB52B810}" srcOrd="0" destOrd="0" presId="urn:microsoft.com/office/officeart/2005/8/layout/vList2"/>
    <dgm:cxn modelId="{BF5FFDE9-D9B6-4276-A7D1-D7117E69DD39}" type="presOf" srcId="{A0DCEB34-3928-424E-A646-90F726E81B58}" destId="{E532612F-4BF5-42C8-A1A6-9763C43D7424}" srcOrd="0" destOrd="0" presId="urn:microsoft.com/office/officeart/2005/8/layout/vList2"/>
    <dgm:cxn modelId="{739B8629-C5C8-4E2A-B967-76B0AD71A1EB}" type="presParOf" srcId="{2156BDA4-D755-45A3-B6E1-03E345C48250}" destId="{95DC783B-C501-4F68-93B9-77BEFB52B810}" srcOrd="0" destOrd="0" presId="urn:microsoft.com/office/officeart/2005/8/layout/vList2"/>
    <dgm:cxn modelId="{71A312CC-9AA6-4C52-B3F2-D2AFF8A9B7AE}" type="presParOf" srcId="{2156BDA4-D755-45A3-B6E1-03E345C48250}" destId="{58CEC039-93C0-4D8A-A208-6EE4FDFBBEC1}" srcOrd="1" destOrd="0" presId="urn:microsoft.com/office/officeart/2005/8/layout/vList2"/>
    <dgm:cxn modelId="{6FCBF7AC-8B0A-40AA-B78C-CA206A18970E}" type="presParOf" srcId="{2156BDA4-D755-45A3-B6E1-03E345C48250}" destId="{5BE26614-D759-4B62-A9CA-271E045E508C}" srcOrd="2" destOrd="0" presId="urn:microsoft.com/office/officeart/2005/8/layout/vList2"/>
    <dgm:cxn modelId="{06A33978-9244-4411-B130-F66C3D32A874}" type="presParOf" srcId="{2156BDA4-D755-45A3-B6E1-03E345C48250}" destId="{F97DC21F-B614-480D-96FB-21E627ACF4B2}" srcOrd="3" destOrd="0" presId="urn:microsoft.com/office/officeart/2005/8/layout/vList2"/>
    <dgm:cxn modelId="{E91314E9-E37B-492D-8129-AC39CBA5054C}" type="presParOf" srcId="{2156BDA4-D755-45A3-B6E1-03E345C48250}" destId="{24BBC588-691C-4FB5-9946-E60280BA0B83}" srcOrd="4" destOrd="0" presId="urn:microsoft.com/office/officeart/2005/8/layout/vList2"/>
    <dgm:cxn modelId="{CE89435B-AE44-4616-8EE5-086C3D6BB860}" type="presParOf" srcId="{2156BDA4-D755-45A3-B6E1-03E345C48250}" destId="{1B65FD29-C11C-46BD-A089-85BE9BB588BC}" srcOrd="5" destOrd="0" presId="urn:microsoft.com/office/officeart/2005/8/layout/vList2"/>
    <dgm:cxn modelId="{074BDC95-2866-474F-9E18-B71EEFAE86B1}" type="presParOf" srcId="{2156BDA4-D755-45A3-B6E1-03E345C48250}" destId="{218BCDC9-20AF-4AE9-8FCA-730660FAD8A2}" srcOrd="6" destOrd="0" presId="urn:microsoft.com/office/officeart/2005/8/layout/vList2"/>
    <dgm:cxn modelId="{E183F612-7B3D-4916-8870-0BBACB8FD32F}" type="presParOf" srcId="{2156BDA4-D755-45A3-B6E1-03E345C48250}" destId="{8B9ECDC0-5D98-4984-9569-AE8DFC925189}" srcOrd="7" destOrd="0" presId="urn:microsoft.com/office/officeart/2005/8/layout/vList2"/>
    <dgm:cxn modelId="{1CB71850-A33E-448B-8812-7CEEE75F54B8}" type="presParOf" srcId="{2156BDA4-D755-45A3-B6E1-03E345C48250}" destId="{E532612F-4BF5-42C8-A1A6-9763C43D7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39AFC-00BE-4A13-844D-E85E9536B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83FE0-DD35-4337-9C6C-819A5F48758A}">
      <dgm:prSet custT="1"/>
      <dgm:spPr>
        <a:solidFill>
          <a:schemeClr val="bg1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95637-393E-42D2-A5AF-F031241B5110}" type="par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C7DC4C-3044-4AA0-A901-311D8A957FAE}" type="sib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7BCAC5FE-B4CD-46A3-A106-2EE3FE5E3A30}">
      <dgm:prSet custT="1"/>
      <dgm:spPr>
        <a:solidFill>
          <a:schemeClr val="bg1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Социально-личностное развитие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47178-0BB3-411A-9C78-EE6EB0F920AD}" type="par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CEA070-4D0F-4BA8-84A4-8A60D139E876}" type="sib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C7EF54-6CDE-4690-A08C-9C107569EA13}">
      <dgm:prSet custT="1"/>
      <dgm:spPr>
        <a:solidFill>
          <a:schemeClr val="bg1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Познавательно-речевое развитие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8D9B5-1C16-4299-B21F-E908FE8ECB50}" type="par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4256DD95-0CF0-4A9E-A7FF-876C50884443}" type="sib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EF00866-8D98-4079-BA72-1C7645E45BA6}">
      <dgm:prSet custT="1"/>
      <dgm:spPr>
        <a:solidFill>
          <a:schemeClr val="bg1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9AB25-902F-4AF1-9ECF-6CDDDB100546}" type="par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908D502C-DBF2-4C70-962B-CC57B1DFD7D1}" type="sib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2F5F753C-D837-441B-806E-EFA06E33125E}" type="pres">
      <dgm:prSet presAssocID="{84C39AFC-00BE-4A13-844D-E85E9536B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8377D-3922-42DF-8369-39ECD7F427D8}" type="pres">
      <dgm:prSet presAssocID="{01B83FE0-DD35-4337-9C6C-819A5F48758A}" presName="parentText" presStyleLbl="node1" presStyleIdx="0" presStyleCnt="4" custLinFactY="383212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5203B-A179-4D94-9709-33767BE5F7B0}" type="pres">
      <dgm:prSet presAssocID="{FDC7DC4C-3044-4AA0-A901-311D8A957FAE}" presName="spacer" presStyleCnt="0"/>
      <dgm:spPr/>
    </dgm:pt>
    <dgm:pt modelId="{4CA5769E-245D-458D-AF83-50B01101D3D7}" type="pres">
      <dgm:prSet presAssocID="{7BCAC5FE-B4CD-46A3-A106-2EE3FE5E3A30}" presName="parentText" presStyleLbl="node1" presStyleIdx="1" presStyleCnt="4" custLinFactY="-100000" custLinFactNeighborY="-118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719A-1E78-4DEB-85BB-7E250BDCD67C}" type="pres">
      <dgm:prSet presAssocID="{B9CEA070-4D0F-4BA8-84A4-8A60D139E876}" presName="spacer" presStyleCnt="0"/>
      <dgm:spPr/>
    </dgm:pt>
    <dgm:pt modelId="{EE10E463-673C-4E89-BB71-83D8C5ADF0CF}" type="pres">
      <dgm:prSet presAssocID="{F2C7EF54-6CDE-4690-A08C-9C107569EA13}" presName="parentText" presStyleLbl="node1" presStyleIdx="2" presStyleCnt="4" custScaleY="190381" custLinFactY="-100000" custLinFactNeighborY="-162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A2A0-E81C-4D37-BC1E-2A9571ED0067}" type="pres">
      <dgm:prSet presAssocID="{4256DD95-0CF0-4A9E-A7FF-876C50884443}" presName="spacer" presStyleCnt="0"/>
      <dgm:spPr/>
    </dgm:pt>
    <dgm:pt modelId="{038AC2C6-75AA-433C-BF70-7CF5CCB69053}" type="pres">
      <dgm:prSet presAssocID="{0EF00866-8D98-4079-BA72-1C7645E45BA6}" presName="parentText" presStyleLbl="node1" presStyleIdx="3" presStyleCnt="4" custLinFactY="-100000" custLinFactNeighborY="-121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6D17D-7239-4CA6-A270-61223253F96B}" type="presOf" srcId="{F2C7EF54-6CDE-4690-A08C-9C107569EA13}" destId="{EE10E463-673C-4E89-BB71-83D8C5ADF0CF}" srcOrd="0" destOrd="0" presId="urn:microsoft.com/office/officeart/2005/8/layout/vList2"/>
    <dgm:cxn modelId="{92ED264D-51E8-4B85-A7D5-0DA4AAC168D3}" srcId="{84C39AFC-00BE-4A13-844D-E85E9536B52A}" destId="{F2C7EF54-6CDE-4690-A08C-9C107569EA13}" srcOrd="2" destOrd="0" parTransId="{2FA8D9B5-1C16-4299-B21F-E908FE8ECB50}" sibTransId="{4256DD95-0CF0-4A9E-A7FF-876C50884443}"/>
    <dgm:cxn modelId="{12C4FCD3-DB06-4BA4-B5D3-0ED51AE373E1}" srcId="{84C39AFC-00BE-4A13-844D-E85E9536B52A}" destId="{7BCAC5FE-B4CD-46A3-A106-2EE3FE5E3A30}" srcOrd="1" destOrd="0" parTransId="{D1E47178-0BB3-411A-9C78-EE6EB0F920AD}" sibTransId="{B9CEA070-4D0F-4BA8-84A4-8A60D139E876}"/>
    <dgm:cxn modelId="{A6D40911-0FBD-405B-8605-A557BE2278C9}" type="presOf" srcId="{01B83FE0-DD35-4337-9C6C-819A5F48758A}" destId="{7B38377D-3922-42DF-8369-39ECD7F427D8}" srcOrd="0" destOrd="0" presId="urn:microsoft.com/office/officeart/2005/8/layout/vList2"/>
    <dgm:cxn modelId="{19DB6FA6-8D49-44DC-9A1E-AEB5882AA281}" srcId="{84C39AFC-00BE-4A13-844D-E85E9536B52A}" destId="{0EF00866-8D98-4079-BA72-1C7645E45BA6}" srcOrd="3" destOrd="0" parTransId="{7359AB25-902F-4AF1-9ECF-6CDDDB100546}" sibTransId="{908D502C-DBF2-4C70-962B-CC57B1DFD7D1}"/>
    <dgm:cxn modelId="{58D6C64F-71CF-4CAF-853B-8B598E355CBD}" srcId="{84C39AFC-00BE-4A13-844D-E85E9536B52A}" destId="{01B83FE0-DD35-4337-9C6C-819A5F48758A}" srcOrd="0" destOrd="0" parTransId="{9ED95637-393E-42D2-A5AF-F031241B5110}" sibTransId="{FDC7DC4C-3044-4AA0-A901-311D8A957FAE}"/>
    <dgm:cxn modelId="{8529054C-95F5-4DB2-BD1D-72CC1BB4FBFC}" type="presOf" srcId="{84C39AFC-00BE-4A13-844D-E85E9536B52A}" destId="{2F5F753C-D837-441B-806E-EFA06E33125E}" srcOrd="0" destOrd="0" presId="urn:microsoft.com/office/officeart/2005/8/layout/vList2"/>
    <dgm:cxn modelId="{6806CE9F-9785-421D-919D-43B77FD696DF}" type="presOf" srcId="{7BCAC5FE-B4CD-46A3-A106-2EE3FE5E3A30}" destId="{4CA5769E-245D-458D-AF83-50B01101D3D7}" srcOrd="0" destOrd="0" presId="urn:microsoft.com/office/officeart/2005/8/layout/vList2"/>
    <dgm:cxn modelId="{E7880EC6-9653-4A30-951A-FE1C9F419875}" type="presOf" srcId="{0EF00866-8D98-4079-BA72-1C7645E45BA6}" destId="{038AC2C6-75AA-433C-BF70-7CF5CCB69053}" srcOrd="0" destOrd="0" presId="urn:microsoft.com/office/officeart/2005/8/layout/vList2"/>
    <dgm:cxn modelId="{CACC06BF-3277-4E49-ACC8-C2DE0D673BDD}" type="presParOf" srcId="{2F5F753C-D837-441B-806E-EFA06E33125E}" destId="{7B38377D-3922-42DF-8369-39ECD7F427D8}" srcOrd="0" destOrd="0" presId="urn:microsoft.com/office/officeart/2005/8/layout/vList2"/>
    <dgm:cxn modelId="{F8FBECC4-1526-401F-ADC6-5C65EB77B796}" type="presParOf" srcId="{2F5F753C-D837-441B-806E-EFA06E33125E}" destId="{5975203B-A179-4D94-9709-33767BE5F7B0}" srcOrd="1" destOrd="0" presId="urn:microsoft.com/office/officeart/2005/8/layout/vList2"/>
    <dgm:cxn modelId="{A6DC5F35-E2BD-4E05-9EF5-E6BF79231108}" type="presParOf" srcId="{2F5F753C-D837-441B-806E-EFA06E33125E}" destId="{4CA5769E-245D-458D-AF83-50B01101D3D7}" srcOrd="2" destOrd="0" presId="urn:microsoft.com/office/officeart/2005/8/layout/vList2"/>
    <dgm:cxn modelId="{0883C164-3351-4FDE-A69F-82FE2D7FF71D}" type="presParOf" srcId="{2F5F753C-D837-441B-806E-EFA06E33125E}" destId="{72D0719A-1E78-4DEB-85BB-7E250BDCD67C}" srcOrd="3" destOrd="0" presId="urn:microsoft.com/office/officeart/2005/8/layout/vList2"/>
    <dgm:cxn modelId="{42DBD995-B3BE-44E8-9523-994BD8FA200B}" type="presParOf" srcId="{2F5F753C-D837-441B-806E-EFA06E33125E}" destId="{EE10E463-673C-4E89-BB71-83D8C5ADF0CF}" srcOrd="4" destOrd="0" presId="urn:microsoft.com/office/officeart/2005/8/layout/vList2"/>
    <dgm:cxn modelId="{7EA2A2DA-21AE-4C2A-9D88-F74C805AD888}" type="presParOf" srcId="{2F5F753C-D837-441B-806E-EFA06E33125E}" destId="{7A68A2A0-E81C-4D37-BC1E-2A9571ED0067}" srcOrd="5" destOrd="0" presId="urn:microsoft.com/office/officeart/2005/8/layout/vList2"/>
    <dgm:cxn modelId="{5CE9ED7A-90DF-470C-960C-D9CD66163B75}" type="presParOf" srcId="{2F5F753C-D837-441B-806E-EFA06E33125E}" destId="{038AC2C6-75AA-433C-BF70-7CF5CCB690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671E012-2DCB-4637-B0B0-1A0787653E75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Содержательный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16C723A-59D7-4AC7-A5C6-DE0C41C0CB86}" type="par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F54134-10C9-4826-8A25-9B4A717F0D8F}" type="sib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E99AB-74DC-4F44-8A7C-F054AB0EA558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Организационный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B880D087-4DBD-4431-853C-66003A749930}" type="par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C516C-DE27-4FF6-9212-B24F8C89C6A6}" type="sib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56B6B4D-94F7-46EF-A0A8-4A1F789BE163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Дополнительный раздел (краткая презентация)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F5289E3-648B-4E08-84DB-23F1BC433677}" type="parTrans" cxnId="{ABA93089-C881-45FF-BA29-810CD279387D}">
      <dgm:prSet/>
      <dgm:spPr/>
      <dgm:t>
        <a:bodyPr/>
        <a:lstStyle/>
        <a:p>
          <a:endParaRPr lang="ru-RU"/>
        </a:p>
      </dgm:t>
    </dgm:pt>
    <dgm:pt modelId="{A81BC3A5-57AB-41E1-8FB8-4583E9EFA631}" type="sibTrans" cxnId="{ABA93089-C881-45FF-BA29-810CD279387D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4" custLinFactNeighborX="-34592" custLinFactNeighborY="28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E013A-E765-4E34-8024-9E55ECBA9F1A}" type="pres">
      <dgm:prSet presAssocID="{61A85AF2-5D4C-4169-BBF9-BE7FCD9A3523}" presName="spaceBetweenRectangles" presStyleCnt="0"/>
      <dgm:spPr/>
      <dgm:t>
        <a:bodyPr/>
        <a:lstStyle/>
        <a:p>
          <a:endParaRPr lang="ru-RU"/>
        </a:p>
      </dgm:t>
    </dgm:pt>
    <dgm:pt modelId="{65A992BE-B548-4EC8-9E0C-6DE300E618D2}" type="pres">
      <dgm:prSet presAssocID="{9671E012-2DCB-4637-B0B0-1A0787653E75}" presName="parentLin" presStyleCnt="0"/>
      <dgm:spPr/>
      <dgm:t>
        <a:bodyPr/>
        <a:lstStyle/>
        <a:p>
          <a:endParaRPr lang="ru-RU"/>
        </a:p>
      </dgm:t>
    </dgm:pt>
    <dgm:pt modelId="{6BBFF5CE-D379-4190-AC6C-104A6E94DD68}" type="pres">
      <dgm:prSet presAssocID="{9671E012-2DCB-4637-B0B0-1A0787653E7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1E1E758-A277-49D9-B887-D34E4173601F}" type="pres">
      <dgm:prSet presAssocID="{9671E012-2DCB-4637-B0B0-1A0787653E75}" presName="parentText" presStyleLbl="node1" presStyleIdx="1" presStyleCnt="4" custLinFactNeighborX="-34592" custLinFactNeighborY="19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7796-D50F-4B27-ADCA-BBC55F9E7FAE}" type="pres">
      <dgm:prSet presAssocID="{9671E012-2DCB-4637-B0B0-1A0787653E75}" presName="negativeSpace" presStyleCnt="0"/>
      <dgm:spPr/>
      <dgm:t>
        <a:bodyPr/>
        <a:lstStyle/>
        <a:p>
          <a:endParaRPr lang="ru-RU"/>
        </a:p>
      </dgm:t>
    </dgm:pt>
    <dgm:pt modelId="{F66CFA3F-A7D0-4835-9A4D-059FBC3DFCA8}" type="pres">
      <dgm:prSet presAssocID="{9671E012-2DCB-4637-B0B0-1A0787653E7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D740B-9521-4D5D-9631-563215031380}" type="pres">
      <dgm:prSet presAssocID="{1BF54134-10C9-4826-8A25-9B4A717F0D8F}" presName="spaceBetweenRectangles" presStyleCnt="0"/>
      <dgm:spPr/>
      <dgm:t>
        <a:bodyPr/>
        <a:lstStyle/>
        <a:p>
          <a:endParaRPr lang="ru-RU"/>
        </a:p>
      </dgm:t>
    </dgm:pt>
    <dgm:pt modelId="{7416D1BC-1820-488E-A9BB-9B58AFE8D7A3}" type="pres">
      <dgm:prSet presAssocID="{514E99AB-74DC-4F44-8A7C-F054AB0EA558}" presName="parentLin" presStyleCnt="0"/>
      <dgm:spPr/>
      <dgm:t>
        <a:bodyPr/>
        <a:lstStyle/>
        <a:p>
          <a:endParaRPr lang="ru-RU"/>
        </a:p>
      </dgm:t>
    </dgm:pt>
    <dgm:pt modelId="{B7DF66E3-CB0E-411F-BA20-7F38432772AE}" type="pres">
      <dgm:prSet presAssocID="{514E99AB-74DC-4F44-8A7C-F054AB0EA55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67E199D-D227-4FD5-828B-C6B47CA3797B}" type="pres">
      <dgm:prSet presAssocID="{514E99AB-74DC-4F44-8A7C-F054AB0EA558}" presName="parentText" presStyleLbl="node1" presStyleIdx="2" presStyleCnt="4" custLinFactNeighborX="-39234" custLinFactNeighborY="11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94607-8195-48E1-A123-08DDA1AACF12}" type="pres">
      <dgm:prSet presAssocID="{514E99AB-74DC-4F44-8A7C-F054AB0EA558}" presName="negativeSpace" presStyleCnt="0"/>
      <dgm:spPr/>
      <dgm:t>
        <a:bodyPr/>
        <a:lstStyle/>
        <a:p>
          <a:endParaRPr lang="ru-RU"/>
        </a:p>
      </dgm:t>
    </dgm:pt>
    <dgm:pt modelId="{FF1129C6-5D03-4966-AA66-C4C1895ECD56}" type="pres">
      <dgm:prSet presAssocID="{514E99AB-74DC-4F44-8A7C-F054AB0EA55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D73B9-CD67-484F-982B-CA3F42AE3AA7}" type="pres">
      <dgm:prSet presAssocID="{B20C516C-DE27-4FF6-9212-B24F8C89C6A6}" presName="spaceBetweenRectangles" presStyleCnt="0"/>
      <dgm:spPr/>
    </dgm:pt>
    <dgm:pt modelId="{72D26644-531E-4BB5-A31E-66D875073145}" type="pres">
      <dgm:prSet presAssocID="{056B6B4D-94F7-46EF-A0A8-4A1F789BE163}" presName="parentLin" presStyleCnt="0"/>
      <dgm:spPr/>
    </dgm:pt>
    <dgm:pt modelId="{227D94D7-990B-4AF1-82F4-B0BF0A744797}" type="pres">
      <dgm:prSet presAssocID="{056B6B4D-94F7-46EF-A0A8-4A1F789BE163}" presName="parentLeftMargin" presStyleLbl="node1" presStyleIdx="2" presStyleCnt="4" custLinFactNeighborX="-39234" custLinFactNeighborY="-47226"/>
      <dgm:spPr/>
      <dgm:t>
        <a:bodyPr/>
        <a:lstStyle/>
        <a:p>
          <a:endParaRPr lang="ru-RU"/>
        </a:p>
      </dgm:t>
    </dgm:pt>
    <dgm:pt modelId="{20E2207D-8432-424A-B14D-F0AD263498D5}" type="pres">
      <dgm:prSet presAssocID="{056B6B4D-94F7-46EF-A0A8-4A1F789BE163}" presName="parentText" presStyleLbl="node1" presStyleIdx="3" presStyleCnt="4" custLinFactNeighborX="-34592" custLinFactNeighborY="12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EA8F8-89DF-4D68-B7F6-4607C8A762C6}" type="pres">
      <dgm:prSet presAssocID="{056B6B4D-94F7-46EF-A0A8-4A1F789BE163}" presName="negativeSpace" presStyleCnt="0"/>
      <dgm:spPr/>
    </dgm:pt>
    <dgm:pt modelId="{A181AD0A-8C12-4018-B0BF-D37A5EAB77C5}" type="pres">
      <dgm:prSet presAssocID="{056B6B4D-94F7-46EF-A0A8-4A1F789BE16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6BDA532-2C59-41B1-8F4B-6ACCE5FF8745}" type="presOf" srcId="{056B6B4D-94F7-46EF-A0A8-4A1F789BE163}" destId="{20E2207D-8432-424A-B14D-F0AD263498D5}" srcOrd="1" destOrd="0" presId="urn:microsoft.com/office/officeart/2005/8/layout/list1"/>
    <dgm:cxn modelId="{FEAEADBB-E470-43A8-945E-868D8AB7FFD6}" type="presOf" srcId="{B320A83A-0842-4E90-9B15-706C6E8D2613}" destId="{BEAE3B9B-FC39-45D7-88AC-1EF34A72587E}" srcOrd="0" destOrd="0" presId="urn:microsoft.com/office/officeart/2005/8/layout/list1"/>
    <dgm:cxn modelId="{3711B536-331C-4CD5-8C0C-804A39E95503}" type="presOf" srcId="{514E99AB-74DC-4F44-8A7C-F054AB0EA558}" destId="{B7DF66E3-CB0E-411F-BA20-7F38432772AE}" srcOrd="0" destOrd="0" presId="urn:microsoft.com/office/officeart/2005/8/layout/list1"/>
    <dgm:cxn modelId="{ABA93089-C881-45FF-BA29-810CD279387D}" srcId="{6E529879-A33A-452F-BD37-593DE1ED699F}" destId="{056B6B4D-94F7-46EF-A0A8-4A1F789BE163}" srcOrd="3" destOrd="0" parTransId="{2F5289E3-648B-4E08-84DB-23F1BC433677}" sibTransId="{A81BC3A5-57AB-41E1-8FB8-4583E9EFA631}"/>
    <dgm:cxn modelId="{8CBB7533-7C18-4EEC-9E30-0B855617B6FD}" srcId="{6E529879-A33A-452F-BD37-593DE1ED699F}" destId="{514E99AB-74DC-4F44-8A7C-F054AB0EA558}" srcOrd="2" destOrd="0" parTransId="{B880D087-4DBD-4431-853C-66003A749930}" sibTransId="{B20C516C-DE27-4FF6-9212-B24F8C89C6A6}"/>
    <dgm:cxn modelId="{DC71C67A-CCD5-4762-8A1C-21325B9D4922}" type="presOf" srcId="{9671E012-2DCB-4637-B0B0-1A0787653E75}" destId="{6BBFF5CE-D379-4190-AC6C-104A6E94DD68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E1F9249E-5562-42B3-A89D-57DBD21A1EF1}" type="presOf" srcId="{B320A83A-0842-4E90-9B15-706C6E8D2613}" destId="{35581F5D-3A7F-49A4-BE90-691626527ED2}" srcOrd="1" destOrd="0" presId="urn:microsoft.com/office/officeart/2005/8/layout/list1"/>
    <dgm:cxn modelId="{E7C91A91-B45C-40FF-80FA-BFC082E8A79C}" srcId="{6E529879-A33A-452F-BD37-593DE1ED699F}" destId="{9671E012-2DCB-4637-B0B0-1A0787653E75}" srcOrd="1" destOrd="0" parTransId="{716C723A-59D7-4AC7-A5C6-DE0C41C0CB86}" sibTransId="{1BF54134-10C9-4826-8A25-9B4A717F0D8F}"/>
    <dgm:cxn modelId="{3CD93DA0-2AC5-45CF-84C1-28489AF0DF75}" type="presOf" srcId="{514E99AB-74DC-4F44-8A7C-F054AB0EA558}" destId="{967E199D-D227-4FD5-828B-C6B47CA3797B}" srcOrd="1" destOrd="0" presId="urn:microsoft.com/office/officeart/2005/8/layout/list1"/>
    <dgm:cxn modelId="{344D076D-872F-437D-9ED4-634E5BEDA62B}" type="presOf" srcId="{6E529879-A33A-452F-BD37-593DE1ED699F}" destId="{B4F93557-2C89-467D-B888-84557F1F169D}" srcOrd="0" destOrd="0" presId="urn:microsoft.com/office/officeart/2005/8/layout/list1"/>
    <dgm:cxn modelId="{ABE14D78-65BB-482D-AC68-EFD4E18A823C}" type="presOf" srcId="{9671E012-2DCB-4637-B0B0-1A0787653E75}" destId="{11E1E758-A277-49D9-B887-D34E4173601F}" srcOrd="1" destOrd="0" presId="urn:microsoft.com/office/officeart/2005/8/layout/list1"/>
    <dgm:cxn modelId="{1BA23225-D3A2-4166-A761-D0E720BADD22}" type="presOf" srcId="{056B6B4D-94F7-46EF-A0A8-4A1F789BE163}" destId="{227D94D7-990B-4AF1-82F4-B0BF0A744797}" srcOrd="0" destOrd="0" presId="urn:microsoft.com/office/officeart/2005/8/layout/list1"/>
    <dgm:cxn modelId="{6F3A9D09-18D1-49F1-B8E6-F36C77FBB337}" type="presParOf" srcId="{B4F93557-2C89-467D-B888-84557F1F169D}" destId="{8A1022BA-4976-4CF1-831A-55BA8DB6E0D2}" srcOrd="0" destOrd="0" presId="urn:microsoft.com/office/officeart/2005/8/layout/list1"/>
    <dgm:cxn modelId="{E82D3BC7-DB31-461D-B7D9-286F49A6E387}" type="presParOf" srcId="{8A1022BA-4976-4CF1-831A-55BA8DB6E0D2}" destId="{BEAE3B9B-FC39-45D7-88AC-1EF34A72587E}" srcOrd="0" destOrd="0" presId="urn:microsoft.com/office/officeart/2005/8/layout/list1"/>
    <dgm:cxn modelId="{240AEF7B-7216-4F22-A2FF-81EFB3D11E59}" type="presParOf" srcId="{8A1022BA-4976-4CF1-831A-55BA8DB6E0D2}" destId="{35581F5D-3A7F-49A4-BE90-691626527ED2}" srcOrd="1" destOrd="0" presId="urn:microsoft.com/office/officeart/2005/8/layout/list1"/>
    <dgm:cxn modelId="{C71C040E-9CC4-4D0B-BE30-E3C48CE898D7}" type="presParOf" srcId="{B4F93557-2C89-467D-B888-84557F1F169D}" destId="{A6F888F7-2B28-496D-A915-9FFD252922C5}" srcOrd="1" destOrd="0" presId="urn:microsoft.com/office/officeart/2005/8/layout/list1"/>
    <dgm:cxn modelId="{BF97C483-F182-4D20-852A-CB2A506E84F3}" type="presParOf" srcId="{B4F93557-2C89-467D-B888-84557F1F169D}" destId="{76D800E8-F55D-4306-B57C-6DF74DCC36FC}" srcOrd="2" destOrd="0" presId="urn:microsoft.com/office/officeart/2005/8/layout/list1"/>
    <dgm:cxn modelId="{D57C6E4A-F1A6-45AF-905F-8F1CCED3C858}" type="presParOf" srcId="{B4F93557-2C89-467D-B888-84557F1F169D}" destId="{9CAE013A-E765-4E34-8024-9E55ECBA9F1A}" srcOrd="3" destOrd="0" presId="urn:microsoft.com/office/officeart/2005/8/layout/list1"/>
    <dgm:cxn modelId="{503E36D0-8E74-417E-B5FC-E0CB85903AF5}" type="presParOf" srcId="{B4F93557-2C89-467D-B888-84557F1F169D}" destId="{65A992BE-B548-4EC8-9E0C-6DE300E618D2}" srcOrd="4" destOrd="0" presId="urn:microsoft.com/office/officeart/2005/8/layout/list1"/>
    <dgm:cxn modelId="{F97BB383-7F2D-4E01-8F0C-7CB4877DA7B1}" type="presParOf" srcId="{65A992BE-B548-4EC8-9E0C-6DE300E618D2}" destId="{6BBFF5CE-D379-4190-AC6C-104A6E94DD68}" srcOrd="0" destOrd="0" presId="urn:microsoft.com/office/officeart/2005/8/layout/list1"/>
    <dgm:cxn modelId="{AE63D631-4377-429B-9456-5D4F7E48E55F}" type="presParOf" srcId="{65A992BE-B548-4EC8-9E0C-6DE300E618D2}" destId="{11E1E758-A277-49D9-B887-D34E4173601F}" srcOrd="1" destOrd="0" presId="urn:microsoft.com/office/officeart/2005/8/layout/list1"/>
    <dgm:cxn modelId="{FE0C6CC2-F65E-454A-B2C1-9F781D9B7415}" type="presParOf" srcId="{B4F93557-2C89-467D-B888-84557F1F169D}" destId="{32847796-D50F-4B27-ADCA-BBC55F9E7FAE}" srcOrd="5" destOrd="0" presId="urn:microsoft.com/office/officeart/2005/8/layout/list1"/>
    <dgm:cxn modelId="{A2252D84-B4C6-468A-A9E3-B072108F974B}" type="presParOf" srcId="{B4F93557-2C89-467D-B888-84557F1F169D}" destId="{F66CFA3F-A7D0-4835-9A4D-059FBC3DFCA8}" srcOrd="6" destOrd="0" presId="urn:microsoft.com/office/officeart/2005/8/layout/list1"/>
    <dgm:cxn modelId="{C68A3B1B-22DD-4B61-A757-7DB0607480D2}" type="presParOf" srcId="{B4F93557-2C89-467D-B888-84557F1F169D}" destId="{9B9D740B-9521-4D5D-9631-563215031380}" srcOrd="7" destOrd="0" presId="urn:microsoft.com/office/officeart/2005/8/layout/list1"/>
    <dgm:cxn modelId="{CB591132-B603-4353-90E9-B6115945F505}" type="presParOf" srcId="{B4F93557-2C89-467D-B888-84557F1F169D}" destId="{7416D1BC-1820-488E-A9BB-9B58AFE8D7A3}" srcOrd="8" destOrd="0" presId="urn:microsoft.com/office/officeart/2005/8/layout/list1"/>
    <dgm:cxn modelId="{F841F0E3-CFA4-40D0-B8B8-63CD7F55A3D4}" type="presParOf" srcId="{7416D1BC-1820-488E-A9BB-9B58AFE8D7A3}" destId="{B7DF66E3-CB0E-411F-BA20-7F38432772AE}" srcOrd="0" destOrd="0" presId="urn:microsoft.com/office/officeart/2005/8/layout/list1"/>
    <dgm:cxn modelId="{B8B9667A-7488-44DF-BAEE-00D429D846F8}" type="presParOf" srcId="{7416D1BC-1820-488E-A9BB-9B58AFE8D7A3}" destId="{967E199D-D227-4FD5-828B-C6B47CA3797B}" srcOrd="1" destOrd="0" presId="urn:microsoft.com/office/officeart/2005/8/layout/list1"/>
    <dgm:cxn modelId="{6F8060F6-57AB-4B8F-A309-8C04F898C31C}" type="presParOf" srcId="{B4F93557-2C89-467D-B888-84557F1F169D}" destId="{D2294607-8195-48E1-A123-08DDA1AACF12}" srcOrd="9" destOrd="0" presId="urn:microsoft.com/office/officeart/2005/8/layout/list1"/>
    <dgm:cxn modelId="{567FB456-0D09-47E6-A51E-C932CBCFAC1B}" type="presParOf" srcId="{B4F93557-2C89-467D-B888-84557F1F169D}" destId="{FF1129C6-5D03-4966-AA66-C4C1895ECD56}" srcOrd="10" destOrd="0" presId="urn:microsoft.com/office/officeart/2005/8/layout/list1"/>
    <dgm:cxn modelId="{84497011-CEA6-4FB5-8CF9-8ACB234CA63F}" type="presParOf" srcId="{B4F93557-2C89-467D-B888-84557F1F169D}" destId="{F2AD73B9-CD67-484F-982B-CA3F42AE3AA7}" srcOrd="11" destOrd="0" presId="urn:microsoft.com/office/officeart/2005/8/layout/list1"/>
    <dgm:cxn modelId="{3F34021B-1828-4D85-9C46-5B26950B2DE4}" type="presParOf" srcId="{B4F93557-2C89-467D-B888-84557F1F169D}" destId="{72D26644-531E-4BB5-A31E-66D875073145}" srcOrd="12" destOrd="0" presId="urn:microsoft.com/office/officeart/2005/8/layout/list1"/>
    <dgm:cxn modelId="{EC0220E7-ABD5-4428-BC4F-FF157809A417}" type="presParOf" srcId="{72D26644-531E-4BB5-A31E-66D875073145}" destId="{227D94D7-990B-4AF1-82F4-B0BF0A744797}" srcOrd="0" destOrd="0" presId="urn:microsoft.com/office/officeart/2005/8/layout/list1"/>
    <dgm:cxn modelId="{714E79D2-3380-4D35-A3FD-207C999C06C9}" type="presParOf" srcId="{72D26644-531E-4BB5-A31E-66D875073145}" destId="{20E2207D-8432-424A-B14D-F0AD263498D5}" srcOrd="1" destOrd="0" presId="urn:microsoft.com/office/officeart/2005/8/layout/list1"/>
    <dgm:cxn modelId="{D9C7719A-493E-4656-9A81-29FA85263F51}" type="presParOf" srcId="{B4F93557-2C89-467D-B888-84557F1F169D}" destId="{17AEA8F8-89DF-4D68-B7F6-4607C8A762C6}" srcOrd="13" destOrd="0" presId="urn:microsoft.com/office/officeart/2005/8/layout/list1"/>
    <dgm:cxn modelId="{E6F466DB-1084-4D61-9626-867A90A9B7BC}" type="presParOf" srcId="{B4F93557-2C89-467D-B888-84557F1F169D}" destId="{A181AD0A-8C12-4018-B0BF-D37A5EAB77C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Содержательный  раздел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 custT="1"/>
      <dgm:spPr/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описание образовательной деятельности в соответствии с пятью образовательными областями, с учётом используемых примерных ООП и методических пособий, обеспечивающих реализацию данных программ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861A42-1614-40FB-9D15-FA22B1861974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описание вариативных форм, способов, методов и средств реализации Программы</a:t>
          </a:r>
        </a:p>
      </dgm:t>
    </dgm:pt>
    <dgm:pt modelId="{1FBE05AB-FE90-40D3-BB58-348B738F1842}" type="parTrans" cxnId="{AF5ACA8B-5684-4B32-B423-9C62320361B2}">
      <dgm:prSet/>
      <dgm:spPr/>
      <dgm:t>
        <a:bodyPr/>
        <a:lstStyle/>
        <a:p>
          <a:endParaRPr lang="ru-RU"/>
        </a:p>
      </dgm:t>
    </dgm:pt>
    <dgm:pt modelId="{C4E2F253-7E11-4140-BC29-5072C9270E14}" type="sibTrans" cxnId="{AF5ACA8B-5684-4B32-B423-9C62320361B2}">
      <dgm:prSet/>
      <dgm:spPr/>
      <dgm:t>
        <a:bodyPr/>
        <a:lstStyle/>
        <a:p>
          <a:endParaRPr lang="ru-RU"/>
        </a:p>
      </dgm:t>
    </dgm:pt>
    <dgm:pt modelId="{2BEC5FA7-491F-40D7-A91E-E2BB1F039418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описание образовательной деятельности по профессиональной коррекции нарушений развития детей</a:t>
          </a:r>
        </a:p>
      </dgm:t>
    </dgm:pt>
    <dgm:pt modelId="{C6516A41-2D8C-4348-8B58-1ADD1F17A181}" type="parTrans" cxnId="{A93E7909-F860-4E4B-AE7D-D75C3D6348A5}">
      <dgm:prSet/>
      <dgm:spPr/>
      <dgm:t>
        <a:bodyPr/>
        <a:lstStyle/>
        <a:p>
          <a:endParaRPr lang="ru-RU"/>
        </a:p>
      </dgm:t>
    </dgm:pt>
    <dgm:pt modelId="{F4EB334C-78E8-4FFE-8BF7-548C813B7180}" type="sibTrans" cxnId="{A93E7909-F860-4E4B-AE7D-D75C3D6348A5}">
      <dgm:prSet/>
      <dgm:spPr/>
      <dgm:t>
        <a:bodyPr/>
        <a:lstStyle/>
        <a:p>
          <a:endParaRPr lang="ru-RU"/>
        </a:p>
      </dgm:t>
    </dgm:pt>
    <dgm:pt modelId="{3582847D-FC3D-4631-9D1E-4511D067A827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особенности образовательной деятельности разных видов </a:t>
          </a:r>
          <a:br>
            <a:rPr lang="ru-RU" sz="1800" dirty="0" smtClean="0">
              <a:latin typeface="Arial" pitchFamily="34" charset="0"/>
              <a:cs typeface="Arial" pitchFamily="34" charset="0"/>
            </a:rPr>
          </a:br>
          <a:r>
            <a:rPr lang="ru-RU" sz="1800" dirty="0" smtClean="0">
              <a:latin typeface="Arial" pitchFamily="34" charset="0"/>
              <a:cs typeface="Arial" pitchFamily="34" charset="0"/>
            </a:rPr>
            <a:t>и культурных практик</a:t>
          </a:r>
        </a:p>
      </dgm:t>
    </dgm:pt>
    <dgm:pt modelId="{435D8E5D-FD78-4319-9966-4B5780A7937D}" type="parTrans" cxnId="{7EB120CD-95E3-4E31-8178-C09C3E69C35A}">
      <dgm:prSet/>
      <dgm:spPr/>
      <dgm:t>
        <a:bodyPr/>
        <a:lstStyle/>
        <a:p>
          <a:endParaRPr lang="ru-RU"/>
        </a:p>
      </dgm:t>
    </dgm:pt>
    <dgm:pt modelId="{EEEDA9D3-80B7-4C8C-851C-B18E0440CFEB}" type="sibTrans" cxnId="{7EB120CD-95E3-4E31-8178-C09C3E69C35A}">
      <dgm:prSet/>
      <dgm:spPr/>
      <dgm:t>
        <a:bodyPr/>
        <a:lstStyle/>
        <a:p>
          <a:endParaRPr lang="ru-RU"/>
        </a:p>
      </dgm:t>
    </dgm:pt>
    <dgm:pt modelId="{27F65BF6-2A31-4CAF-8BAE-488CA0CF1CE1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способы и направления поддержки детской инициативы</a:t>
          </a:r>
        </a:p>
      </dgm:t>
    </dgm:pt>
    <dgm:pt modelId="{760D18ED-DC9A-47B8-A2F4-F660DDAFE3E4}" type="parTrans" cxnId="{F9E65040-EC63-4177-9285-434DEB15CE02}">
      <dgm:prSet/>
      <dgm:spPr/>
      <dgm:t>
        <a:bodyPr/>
        <a:lstStyle/>
        <a:p>
          <a:endParaRPr lang="ru-RU"/>
        </a:p>
      </dgm:t>
    </dgm:pt>
    <dgm:pt modelId="{1C606AD5-D2E1-497D-96A4-399D6CDBA249}" type="sibTrans" cxnId="{F9E65040-EC63-4177-9285-434DEB15CE02}">
      <dgm:prSet/>
      <dgm:spPr/>
      <dgm:t>
        <a:bodyPr/>
        <a:lstStyle/>
        <a:p>
          <a:endParaRPr lang="ru-RU"/>
        </a:p>
      </dgm:t>
    </dgm:pt>
    <dgm:pt modelId="{C85E45AC-82A7-4E7C-9B2E-0BE37DD644FE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особенности взаимодействия педагогического коллектива с семьями</a:t>
          </a:r>
        </a:p>
      </dgm:t>
    </dgm:pt>
    <dgm:pt modelId="{2FE16C30-9F94-4ED8-B883-11D450D3A437}" type="parTrans" cxnId="{3D20D5C2-3A97-4055-9432-0C6D252039CA}">
      <dgm:prSet/>
      <dgm:spPr/>
      <dgm:t>
        <a:bodyPr/>
        <a:lstStyle/>
        <a:p>
          <a:endParaRPr lang="ru-RU"/>
        </a:p>
      </dgm:t>
    </dgm:pt>
    <dgm:pt modelId="{064B5332-881C-4F3C-AB23-E5BF45A657B2}" type="sibTrans" cxnId="{3D20D5C2-3A97-4055-9432-0C6D252039CA}">
      <dgm:prSet/>
      <dgm:spPr/>
      <dgm:t>
        <a:bodyPr/>
        <a:lstStyle/>
        <a:p>
          <a:endParaRPr lang="ru-RU"/>
        </a:p>
      </dgm:t>
    </dgm:pt>
    <dgm:pt modelId="{83AAE482-765F-4D91-B62C-33E3D9476738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иные характеристики содержания Программы, наиболее существенные с точки зрения авторов</a:t>
          </a:r>
        </a:p>
      </dgm:t>
    </dgm:pt>
    <dgm:pt modelId="{B3AD0793-4F50-418B-BF90-948015EF8940}" type="parTrans" cxnId="{BB55BA8C-0B98-4641-A701-796169A588B0}">
      <dgm:prSet/>
      <dgm:spPr/>
      <dgm:t>
        <a:bodyPr/>
        <a:lstStyle/>
        <a:p>
          <a:endParaRPr lang="ru-RU"/>
        </a:p>
      </dgm:t>
    </dgm:pt>
    <dgm:pt modelId="{2E34456A-6A8B-4BA3-A3CA-1D3D6C6B2239}" type="sibTrans" cxnId="{BB55BA8C-0B98-4641-A701-796169A588B0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27567" custScaleY="208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 custLinFactNeighborX="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ADE0F-CFF7-4590-8D19-ED219B1DE78C}" type="presOf" srcId="{B320A83A-0842-4E90-9B15-706C6E8D2613}" destId="{35581F5D-3A7F-49A4-BE90-691626527ED2}" srcOrd="1" destOrd="0" presId="urn:microsoft.com/office/officeart/2005/8/layout/list1"/>
    <dgm:cxn modelId="{3D20D5C2-3A97-4055-9432-0C6D252039CA}" srcId="{B320A83A-0842-4E90-9B15-706C6E8D2613}" destId="{C85E45AC-82A7-4E7C-9B2E-0BE37DD644FE}" srcOrd="5" destOrd="0" parTransId="{2FE16C30-9F94-4ED8-B883-11D450D3A437}" sibTransId="{064B5332-881C-4F3C-AB23-E5BF45A657B2}"/>
    <dgm:cxn modelId="{7EB120CD-95E3-4E31-8178-C09C3E69C35A}" srcId="{B320A83A-0842-4E90-9B15-706C6E8D2613}" destId="{3582847D-FC3D-4631-9D1E-4511D067A827}" srcOrd="3" destOrd="0" parTransId="{435D8E5D-FD78-4319-9966-4B5780A7937D}" sibTransId="{EEEDA9D3-80B7-4C8C-851C-B18E0440CFEB}"/>
    <dgm:cxn modelId="{9F4FB85F-E828-46F0-A6C3-1571A4ADD2DC}" type="presOf" srcId="{F622D70D-D2C8-495C-A6DE-D5D098694297}" destId="{76D800E8-F55D-4306-B57C-6DF74DCC36FC}" srcOrd="0" destOrd="0" presId="urn:microsoft.com/office/officeart/2005/8/layout/list1"/>
    <dgm:cxn modelId="{4E4BF944-DFD8-43FA-8DB7-18AF363E7B8D}" type="presOf" srcId="{B320A83A-0842-4E90-9B15-706C6E8D2613}" destId="{BEAE3B9B-FC39-45D7-88AC-1EF34A72587E}" srcOrd="0" destOrd="0" presId="urn:microsoft.com/office/officeart/2005/8/layout/list1"/>
    <dgm:cxn modelId="{E6AC5433-72E9-450F-A298-428B086AD629}" type="presOf" srcId="{83AAE482-765F-4D91-B62C-33E3D9476738}" destId="{76D800E8-F55D-4306-B57C-6DF74DCC36FC}" srcOrd="0" destOrd="6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8F74DF4B-585F-41AD-929D-055A728D4236}" type="presOf" srcId="{3582847D-FC3D-4631-9D1E-4511D067A827}" destId="{76D800E8-F55D-4306-B57C-6DF74DCC36FC}" srcOrd="0" destOrd="3" presId="urn:microsoft.com/office/officeart/2005/8/layout/list1"/>
    <dgm:cxn modelId="{ADBDD380-CA28-4733-8460-A1CB2B636D14}" type="presOf" srcId="{44861A42-1614-40FB-9D15-FA22B1861974}" destId="{76D800E8-F55D-4306-B57C-6DF74DCC36FC}" srcOrd="0" destOrd="1" presId="urn:microsoft.com/office/officeart/2005/8/layout/list1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C77160F1-6505-4270-8CCC-C0903A0C51C2}" type="presOf" srcId="{C85E45AC-82A7-4E7C-9B2E-0BE37DD644FE}" destId="{76D800E8-F55D-4306-B57C-6DF74DCC36FC}" srcOrd="0" destOrd="5" presId="urn:microsoft.com/office/officeart/2005/8/layout/list1"/>
    <dgm:cxn modelId="{AF5ACA8B-5684-4B32-B423-9C62320361B2}" srcId="{B320A83A-0842-4E90-9B15-706C6E8D2613}" destId="{44861A42-1614-40FB-9D15-FA22B1861974}" srcOrd="1" destOrd="0" parTransId="{1FBE05AB-FE90-40D3-BB58-348B738F1842}" sibTransId="{C4E2F253-7E11-4140-BC29-5072C9270E14}"/>
    <dgm:cxn modelId="{67111D70-1E32-4FEA-A855-B0995175C1F9}" type="presOf" srcId="{6E529879-A33A-452F-BD37-593DE1ED699F}" destId="{B4F93557-2C89-467D-B888-84557F1F169D}" srcOrd="0" destOrd="0" presId="urn:microsoft.com/office/officeart/2005/8/layout/list1"/>
    <dgm:cxn modelId="{BB55BA8C-0B98-4641-A701-796169A588B0}" srcId="{B320A83A-0842-4E90-9B15-706C6E8D2613}" destId="{83AAE482-765F-4D91-B62C-33E3D9476738}" srcOrd="6" destOrd="0" parTransId="{B3AD0793-4F50-418B-BF90-948015EF8940}" sibTransId="{2E34456A-6A8B-4BA3-A3CA-1D3D6C6B2239}"/>
    <dgm:cxn modelId="{E94EBB17-8444-4E58-AE85-A1A36D229E06}" type="presOf" srcId="{2BEC5FA7-491F-40D7-A91E-E2BB1F039418}" destId="{76D800E8-F55D-4306-B57C-6DF74DCC36FC}" srcOrd="0" destOrd="2" presId="urn:microsoft.com/office/officeart/2005/8/layout/list1"/>
    <dgm:cxn modelId="{9BB7B17B-8344-45ED-B891-E752E1FCDBB0}" type="presOf" srcId="{27F65BF6-2A31-4CAF-8BAE-488CA0CF1CE1}" destId="{76D800E8-F55D-4306-B57C-6DF74DCC36FC}" srcOrd="0" destOrd="4" presId="urn:microsoft.com/office/officeart/2005/8/layout/list1"/>
    <dgm:cxn modelId="{F9E65040-EC63-4177-9285-434DEB15CE02}" srcId="{B320A83A-0842-4E90-9B15-706C6E8D2613}" destId="{27F65BF6-2A31-4CAF-8BAE-488CA0CF1CE1}" srcOrd="4" destOrd="0" parTransId="{760D18ED-DC9A-47B8-A2F4-F660DDAFE3E4}" sibTransId="{1C606AD5-D2E1-497D-96A4-399D6CDBA249}"/>
    <dgm:cxn modelId="{A93E7909-F860-4E4B-AE7D-D75C3D6348A5}" srcId="{B320A83A-0842-4E90-9B15-706C6E8D2613}" destId="{2BEC5FA7-491F-40D7-A91E-E2BB1F039418}" srcOrd="2" destOrd="0" parTransId="{C6516A41-2D8C-4348-8B58-1ADD1F17A181}" sibTransId="{F4EB334C-78E8-4FFE-8BF7-548C813B7180}"/>
    <dgm:cxn modelId="{29E8C4D2-6D93-4799-B089-C443464DBCD3}" type="presParOf" srcId="{B4F93557-2C89-467D-B888-84557F1F169D}" destId="{8A1022BA-4976-4CF1-831A-55BA8DB6E0D2}" srcOrd="0" destOrd="0" presId="urn:microsoft.com/office/officeart/2005/8/layout/list1"/>
    <dgm:cxn modelId="{399B9217-EB2E-4091-819D-442ECF4F259C}" type="presParOf" srcId="{8A1022BA-4976-4CF1-831A-55BA8DB6E0D2}" destId="{BEAE3B9B-FC39-45D7-88AC-1EF34A72587E}" srcOrd="0" destOrd="0" presId="urn:microsoft.com/office/officeart/2005/8/layout/list1"/>
    <dgm:cxn modelId="{5AA89B02-E56C-46F3-9826-7F42D23A0C2F}" type="presParOf" srcId="{8A1022BA-4976-4CF1-831A-55BA8DB6E0D2}" destId="{35581F5D-3A7F-49A4-BE90-691626527ED2}" srcOrd="1" destOrd="0" presId="urn:microsoft.com/office/officeart/2005/8/layout/list1"/>
    <dgm:cxn modelId="{FDB2D862-11F4-4AFD-896A-8FC7C5840D4E}" type="presParOf" srcId="{B4F93557-2C89-467D-B888-84557F1F169D}" destId="{A6F888F7-2B28-496D-A915-9FFD252922C5}" srcOrd="1" destOrd="0" presId="urn:microsoft.com/office/officeart/2005/8/layout/list1"/>
    <dgm:cxn modelId="{1CE5D222-3382-409B-8E24-5124B7C8A02D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>
        <a:solidFill>
          <a:srgbClr val="336699"/>
        </a:solidFill>
      </dgm:spPr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 custLinFactY="-28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 custLinFactY="-113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 custLinFactY="-306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 custLinFactY="-391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 custLinFactY="-583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DB0C0C-E454-4045-81B0-1391BBDB8FB3}" type="presOf" srcId="{A0DCEB34-3928-424E-A646-90F726E81B58}" destId="{E532612F-4BF5-42C8-A1A6-9763C43D7424}" srcOrd="0" destOrd="0" presId="urn:microsoft.com/office/officeart/2005/8/layout/vList2"/>
    <dgm:cxn modelId="{DB8DF101-DDD8-468E-9309-ECEE68BED575}" type="presOf" srcId="{C57D10BB-7BAF-403B-BD06-0F7C801F45E7}" destId="{2156BDA4-D755-45A3-B6E1-03E345C48250}" srcOrd="0" destOrd="0" presId="urn:microsoft.com/office/officeart/2005/8/layout/vList2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B157040C-C9E4-4E7D-BE31-2F5D0276CE97}" type="presOf" srcId="{FD74041C-3F25-4737-B517-64D510520762}" destId="{218BCDC9-20AF-4AE9-8FCA-730660FAD8A2}" srcOrd="0" destOrd="0" presId="urn:microsoft.com/office/officeart/2005/8/layout/vList2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65D96620-9304-4537-99A6-5CDEB2F1CD87}" type="presOf" srcId="{B94BB278-ACB6-4C6F-AFA6-87887BA9920F}" destId="{24BBC588-691C-4FB5-9946-E60280BA0B83}" srcOrd="0" destOrd="0" presId="urn:microsoft.com/office/officeart/2005/8/layout/vList2"/>
    <dgm:cxn modelId="{785D71F0-137F-4DA3-AF49-A32CFDDCAC54}" type="presOf" srcId="{0A524688-D690-4736-AE79-5B3BDB16A741}" destId="{5BE26614-D759-4B62-A9CA-271E045E508C}" srcOrd="0" destOrd="0" presId="urn:microsoft.com/office/officeart/2005/8/layout/vList2"/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56D836E1-7390-4EAB-9F2D-B51F25D7DFB0}" type="presOf" srcId="{C664F7AB-B0C8-46CC-BE6B-433D57FB7F70}" destId="{95DC783B-C501-4F68-93B9-77BEFB52B810}" srcOrd="0" destOrd="0" presId="urn:microsoft.com/office/officeart/2005/8/layout/vList2"/>
    <dgm:cxn modelId="{AB8385A2-11FC-40CB-BD89-1D8684DF8C65}" type="presParOf" srcId="{2156BDA4-D755-45A3-B6E1-03E345C48250}" destId="{95DC783B-C501-4F68-93B9-77BEFB52B810}" srcOrd="0" destOrd="0" presId="urn:microsoft.com/office/officeart/2005/8/layout/vList2"/>
    <dgm:cxn modelId="{FD712B58-6193-41C0-A51C-61E61F58E849}" type="presParOf" srcId="{2156BDA4-D755-45A3-B6E1-03E345C48250}" destId="{58CEC039-93C0-4D8A-A208-6EE4FDFBBEC1}" srcOrd="1" destOrd="0" presId="urn:microsoft.com/office/officeart/2005/8/layout/vList2"/>
    <dgm:cxn modelId="{15C00A18-BD3A-4C96-9A6E-9D10BEE98E84}" type="presParOf" srcId="{2156BDA4-D755-45A3-B6E1-03E345C48250}" destId="{5BE26614-D759-4B62-A9CA-271E045E508C}" srcOrd="2" destOrd="0" presId="urn:microsoft.com/office/officeart/2005/8/layout/vList2"/>
    <dgm:cxn modelId="{D7DBF1CC-F5D4-4B9B-9788-0D7EFA926ED6}" type="presParOf" srcId="{2156BDA4-D755-45A3-B6E1-03E345C48250}" destId="{F97DC21F-B614-480D-96FB-21E627ACF4B2}" srcOrd="3" destOrd="0" presId="urn:microsoft.com/office/officeart/2005/8/layout/vList2"/>
    <dgm:cxn modelId="{FA2A5AF2-8030-4BA4-8636-336B6033643A}" type="presParOf" srcId="{2156BDA4-D755-45A3-B6E1-03E345C48250}" destId="{24BBC588-691C-4FB5-9946-E60280BA0B83}" srcOrd="4" destOrd="0" presId="urn:microsoft.com/office/officeart/2005/8/layout/vList2"/>
    <dgm:cxn modelId="{5256F9F4-B443-4DFA-8808-720964C791DC}" type="presParOf" srcId="{2156BDA4-D755-45A3-B6E1-03E345C48250}" destId="{1B65FD29-C11C-46BD-A089-85BE9BB588BC}" srcOrd="5" destOrd="0" presId="urn:microsoft.com/office/officeart/2005/8/layout/vList2"/>
    <dgm:cxn modelId="{363503B6-66F4-4EEA-97F7-4DB2C7573DDB}" type="presParOf" srcId="{2156BDA4-D755-45A3-B6E1-03E345C48250}" destId="{218BCDC9-20AF-4AE9-8FCA-730660FAD8A2}" srcOrd="6" destOrd="0" presId="urn:microsoft.com/office/officeart/2005/8/layout/vList2"/>
    <dgm:cxn modelId="{E09112E7-9551-41D4-AC7E-5BA25150B77A}" type="presParOf" srcId="{2156BDA4-D755-45A3-B6E1-03E345C48250}" destId="{8B9ECDC0-5D98-4984-9569-AE8DFC925189}" srcOrd="7" destOrd="0" presId="urn:microsoft.com/office/officeart/2005/8/layout/vList2"/>
    <dgm:cxn modelId="{0708EDF1-AA7A-4306-B33C-D10CC203F599}" type="presParOf" srcId="{2156BDA4-D755-45A3-B6E1-03E345C48250}" destId="{E532612F-4BF5-42C8-A1A6-9763C43D7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D5C3-85B5-4C69-8AD6-8CB777FF5499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A2D2-13DB-47D8-9B0E-61E51DAD3C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4CAA9-1E76-4FD1-AFB3-D81338FD0D1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885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[1] Выготский Л.С. Собрание сочинений: В 6-ти т. Т.4. Детская психология/ Под ред. Д.Б.Эльконина. – М.: Педагогика, 1984. – С.376.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[2] Давыдов В.В. Генезис развития личности в детском возрасте. // Вопросы психологии. 1992. № 1. – С.25.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[3] Давыдов В.В., Кудрявцев В.Т. Развивающее образование: теоретические основания преемственности дошкольной и начальной школьной ступеней // Вопросы психологии. – 1997. № 1. – С.9.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86898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8865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A2D2-13DB-47D8-9B0E-61E51DAD3C56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20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7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29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1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9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A9648-0815-450B-B011-2267D3FB2D8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15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51194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5261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34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4890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5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A9648-0815-450B-B011-2267D3FB2D8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0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F8227E-E64A-43A4-9201-A57B42CEA87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1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Конкретное содержание данных образовательных областей зависит от возраста детей и должно реализовываться в определённых видах деятельности.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0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включает три основных раздела: 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81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Обязательная часть должна быть представлена развёрнуто </a:t>
            </a:r>
          </a:p>
          <a:p>
            <a:r>
              <a:rPr lang="ru-RU" dirty="0" smtClean="0"/>
              <a:t>в соответствии с пунктом 2.11 Стандарта, в случае если она не соответствует одной из примерных программ. </a:t>
            </a:r>
          </a:p>
          <a:p>
            <a:r>
              <a:rPr lang="ru-RU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6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2.13. Дополнительным разделом Программы является текст её краткой презентации. Краткая презентация Программы должна быть ориентирована на родителей (законных представителей) детей  и доступна для ознакомления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7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09538"/>
            <a:ext cx="8229600" cy="6129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C6B8B-3CFD-483D-BE81-06036631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13003175" imgH="1523272" progId="">
                  <p:embed/>
                </p:oleObj>
              </mc:Choice>
              <mc:Fallback>
                <p:oleObj name="Image" r:id="rId3" imgW="13003175" imgH="152327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Picture 9" descr="@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CD8F-7632-44B5-A259-00965C012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7714EE-215F-4A1B-98E2-0837B79C7FCD}" type="datetimeFigureOut">
              <a:rPr lang="ru-RU" smtClean="0"/>
              <a:pPr/>
              <a:t>07.10.2018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7;&#1080;&#1089;&#1086;&#1082;%20&#1055;&#1054;&#1054;&#1055;.ppt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95537" y="1190631"/>
            <a:ext cx="8496944" cy="3095625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Разработка 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основной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образовательной программы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ДОУ                                                 в соответствии с ФГОС дошкольного образования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45AD4-6DAB-42C1-9989-E683C36420D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8E174-2D04-4C0C-8CF1-95F4679E3B0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42875"/>
            <a:ext cx="7690048" cy="693837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A50021"/>
                </a:solidFill>
              </a:rPr>
              <a:t>Образовательные области</a:t>
            </a:r>
            <a:endParaRPr lang="ru-RU" alt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07504" y="1340768"/>
            <a:ext cx="4041775" cy="622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004048" y="1340768"/>
            <a:ext cx="4041775" cy="622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ФГТ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294967295"/>
          </p:nvPr>
        </p:nvGraphicFramePr>
        <p:xfrm>
          <a:off x="0" y="2133600"/>
          <a:ext cx="4041775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294967295"/>
          </p:nvPr>
        </p:nvGraphicFramePr>
        <p:xfrm>
          <a:off x="5004048" y="2132856"/>
          <a:ext cx="4041775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1647" y="2060848"/>
            <a:ext cx="792088" cy="4104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wrap="none"/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6546"/>
            <a:ext cx="9144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3. НОВАЯ СТРУКТУРА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ОБРАЗОВАТЕЛЬНОГО ПРОЦЕССА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2910" y="1382715"/>
            <a:ext cx="7785126" cy="4546615"/>
            <a:chOff x="1017" y="1152"/>
            <a:chExt cx="3735" cy="24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49175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6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7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49172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3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4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60" name="Text Box 12"/>
            <p:cNvSpPr txBox="1">
              <a:spLocks noChangeArrowheads="1"/>
            </p:cNvSpPr>
            <p:nvPr/>
          </p:nvSpPr>
          <p:spPr bwMode="gray">
            <a:xfrm>
              <a:off x="2339" y="1352"/>
              <a:ext cx="1048" cy="7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НОД –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Непосредственно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образовательная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деятельность </a:t>
              </a:r>
              <a:endParaRPr lang="en-US" sz="1200" b="1" dirty="0">
                <a:solidFill>
                  <a:schemeClr val="bg1"/>
                </a:solidFill>
                <a:latin typeface="Snap ITC" pitchFamily="82" charset="0"/>
              </a:endParaRPr>
            </a:p>
          </p:txBody>
        </p:sp>
        <p:sp>
          <p:nvSpPr>
            <p:cNvPr id="49161" name="Text Box 13"/>
            <p:cNvSpPr txBox="1">
              <a:spLocks noChangeArrowheads="1"/>
            </p:cNvSpPr>
            <p:nvPr/>
          </p:nvSpPr>
          <p:spPr bwMode="gray">
            <a:xfrm>
              <a:off x="1740" y="2240"/>
              <a:ext cx="79" cy="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1400">
                <a:solidFill>
                  <a:srgbClr val="FFFFFF"/>
                </a:solidFill>
                <a:latin typeface="Snap ITC" pitchFamily="82" charset="0"/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49169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0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1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6D440E"/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63" name="Text Box 18"/>
            <p:cNvSpPr txBox="1">
              <a:spLocks noChangeArrowheads="1"/>
            </p:cNvSpPr>
            <p:nvPr/>
          </p:nvSpPr>
          <p:spPr bwMode="gray">
            <a:xfrm>
              <a:off x="3690" y="2076"/>
              <a:ext cx="611" cy="5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ОД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в ходе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режимных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моментов</a:t>
              </a:r>
              <a:endParaRPr lang="en-US" sz="2000" b="1" dirty="0">
                <a:solidFill>
                  <a:schemeClr val="bg1"/>
                </a:solidFill>
                <a:latin typeface="Snap ITC" pitchFamily="82" charset="0"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49166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7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8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2F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65" name="Text Box 23"/>
            <p:cNvSpPr txBox="1">
              <a:spLocks noChangeArrowheads="1"/>
            </p:cNvSpPr>
            <p:nvPr/>
          </p:nvSpPr>
          <p:spPr bwMode="gray">
            <a:xfrm>
              <a:off x="2860" y="2817"/>
              <a:ext cx="79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1400">
                <a:solidFill>
                  <a:srgbClr val="FFFFFF"/>
                </a:solidFill>
                <a:latin typeface="Snap ITC" pitchFamily="82" charset="0"/>
              </a:endParaRPr>
            </a:p>
          </p:txBody>
        </p:sp>
      </p:grpSp>
      <p:sp>
        <p:nvSpPr>
          <p:cNvPr id="49156" name="Rectangle 25"/>
          <p:cNvSpPr>
            <a:spLocks noChangeArrowheads="1"/>
          </p:cNvSpPr>
          <p:nvPr/>
        </p:nvSpPr>
        <p:spPr bwMode="auto">
          <a:xfrm>
            <a:off x="3357554" y="4214818"/>
            <a:ext cx="2232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nap ITC" pitchFamily="82" charset="0"/>
              </a:rPr>
              <a:t>Самостоятельная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Snap ITC" pitchFamily="82" charset="0"/>
              </a:rPr>
              <a:t>деятельность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Snap ITC" pitchFamily="82" charset="0"/>
              </a:rPr>
              <a:t> детей</a:t>
            </a:r>
          </a:p>
        </p:txBody>
      </p:sp>
      <p:sp>
        <p:nvSpPr>
          <p:cNvPr id="49157" name="Rectangle 26"/>
          <p:cNvSpPr>
            <a:spLocks noChangeArrowheads="1"/>
          </p:cNvSpPr>
          <p:nvPr/>
        </p:nvSpPr>
        <p:spPr bwMode="auto">
          <a:xfrm>
            <a:off x="1125529" y="3214686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nap ITC" pitchFamily="82" charset="0"/>
              </a:rPr>
              <a:t>Взаимодействие с семьями детей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301625"/>
            <a:ext cx="7313612" cy="1143000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задачи </a:t>
            </a:r>
            <a:r>
              <a:rPr lang="ru-RU" dirty="0" smtClean="0">
                <a:solidFill>
                  <a:srgbClr val="FF0000"/>
                </a:solidFill>
              </a:rPr>
              <a:t>решаются в процессе:</a:t>
            </a:r>
          </a:p>
        </p:txBody>
      </p:sp>
      <p:graphicFrame>
        <p:nvGraphicFramePr>
          <p:cNvPr id="67626" name="Group 42"/>
          <p:cNvGraphicFramePr>
            <a:graphicFrameLocks noGrp="1"/>
          </p:cNvGraphicFramePr>
          <p:nvPr>
            <p:ph sz="half" idx="4294967295"/>
          </p:nvPr>
        </p:nvGraphicFramePr>
        <p:xfrm>
          <a:off x="652490" y="1628775"/>
          <a:ext cx="7777162" cy="4243388"/>
        </p:xfrm>
        <a:graphic>
          <a:graphicData uri="http://schemas.openxmlformats.org/drawingml/2006/table">
            <a:tbl>
              <a:tblPr/>
              <a:tblGrid>
                <a:gridCol w="1873250"/>
                <a:gridCol w="3311525"/>
                <a:gridCol w="2592387"/>
              </a:tblGrid>
              <a:tr h="12954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Совместной деятельности ребенка со взрослым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Самостоятель-ной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деятельности детей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4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 ходе режимных моментов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 непосредственно образовательной деятельности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(в процессе организации детских видов деятельности)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4366" y="35718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НОД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реализуется через </a:t>
            </a:r>
            <a:r>
              <a:rPr lang="ru-RU" sz="4000" dirty="0" smtClean="0">
                <a:solidFill>
                  <a:srgbClr val="FF0000"/>
                </a:solidFill>
              </a:rPr>
              <a:t>организацию различных видов детской деятельности</a:t>
            </a:r>
            <a:r>
              <a:rPr lang="ru-RU" sz="4000" dirty="0" smtClean="0">
                <a:solidFill>
                  <a:srgbClr val="002060"/>
                </a:solidFill>
              </a:rPr>
              <a:t> или их интеграцию        с использованием </a:t>
            </a:r>
            <a:r>
              <a:rPr lang="ru-RU" sz="4000" dirty="0" smtClean="0">
                <a:solidFill>
                  <a:srgbClr val="FF0000"/>
                </a:solidFill>
              </a:rPr>
              <a:t>разнообразных форм и методов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480"/>
            <a:ext cx="8534400" cy="758825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Модель организации образовательной деятельности с детьми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900613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«Совместная деятельность взрослого и детей»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образовательная деятельность, осуществляемая в процессе организации различных видов детской деятельности </a:t>
            </a:r>
            <a:r>
              <a:rPr lang="ru-RU" b="1" i="1" dirty="0" smtClean="0"/>
              <a:t>(игровой, коммуникативной, трудовой, познавательно-исследовательской, продуктивной,  музыкально-художественной, чтения).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/>
              <a:t>	</a:t>
            </a:r>
            <a:r>
              <a:rPr lang="ru-RU" b="1" dirty="0" smtClean="0"/>
              <a:t>Отличается наличием партнерской  (равноправной) позиции взрослого и партнерской формой организации (возможность свободного размещения, перемещения и общения детей в процессе непосредственно организованной образовательной деятельности).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	Предполагает </a:t>
            </a:r>
            <a:r>
              <a:rPr lang="ru-RU" b="1" i="1" dirty="0" smtClean="0"/>
              <a:t>индивидуальную, подгрупповую </a:t>
            </a:r>
            <a:r>
              <a:rPr lang="ru-RU" b="1" dirty="0" smtClean="0"/>
              <a:t>и </a:t>
            </a:r>
            <a:r>
              <a:rPr lang="ru-RU" b="1" i="1" dirty="0" smtClean="0"/>
              <a:t>групповую</a:t>
            </a:r>
            <a:r>
              <a:rPr lang="ru-RU" b="1" dirty="0" smtClean="0"/>
              <a:t> формы организации образовательной работы с воспитанниками;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«Самостоятельная деятельность детей»</a:t>
            </a:r>
            <a:r>
              <a:rPr lang="ru-RU" sz="2800" smtClean="0">
                <a:solidFill>
                  <a:srgbClr val="FF0000"/>
                </a:solidFill>
              </a:rPr>
              <a:t> - </a:t>
            </a:r>
            <a:endParaRPr lang="ru-RU" sz="2800" b="1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4294967295"/>
          </p:nvPr>
        </p:nvSpPr>
        <p:spPr>
          <a:xfrm>
            <a:off x="557242" y="1285875"/>
            <a:ext cx="8229600" cy="484028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800" b="1" dirty="0" smtClean="0"/>
              <a:t>1</a:t>
            </a:r>
            <a:r>
              <a:rPr lang="ru-RU" sz="2400" b="1" dirty="0" smtClean="0"/>
              <a:t>) Свободная деятельность воспитанников в условиях созданной педагогами предметно-развивающей образовательной среды, обеспечивающей выбор каждым ребенком  деятельности по интересам и позволяющей ему взаимодействовать со сверстниками или действовать индивидуально;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dirty="0" smtClean="0"/>
              <a:t>2)	Организованная воспитателем деятельность воспитанников, направленная  на самостоятельное решение ребенком задач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75656" y="3212976"/>
            <a:ext cx="6480174" cy="223224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5800" dirty="0" smtClean="0"/>
              <a:t>Спасибо за внимание!!!</a:t>
            </a:r>
            <a:endParaRPr lang="ru-RU" sz="5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6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0"/>
            <a:ext cx="8391556" cy="12144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Различные виды деятельности </a:t>
            </a:r>
            <a:r>
              <a:rPr lang="ru-RU" sz="1800" b="1" dirty="0" smtClean="0">
                <a:solidFill>
                  <a:srgbClr val="C00000"/>
                </a:solidFill>
              </a:rPr>
              <a:t>п.2.7.ФГОС ДО</a:t>
            </a:r>
            <a:endParaRPr lang="ru-RU" sz="1800" b="1" dirty="0">
              <a:solidFill>
                <a:srgbClr val="C00000"/>
              </a:solidFill>
            </a:endParaRPr>
          </a:p>
        </p:txBody>
      </p:sp>
      <p:grpSp>
        <p:nvGrpSpPr>
          <p:cNvPr id="5" name="Группа 22"/>
          <p:cNvGrpSpPr/>
          <p:nvPr/>
        </p:nvGrpSpPr>
        <p:grpSpPr>
          <a:xfrm>
            <a:off x="571472" y="1285860"/>
            <a:ext cx="8229600" cy="4820951"/>
            <a:chOff x="571472" y="1285860"/>
            <a:chExt cx="8229600" cy="482095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71472" y="1285860"/>
              <a:ext cx="8229600" cy="21088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 rot="21600000">
              <a:off x="822136" y="3049404"/>
              <a:ext cx="2415085" cy="3037851"/>
            </a:xfrm>
            <a:custGeom>
              <a:avLst/>
              <a:gdLst>
                <a:gd name="connsiteX0" fmla="*/ 253584 w 2415084"/>
                <a:gd name="connsiteY0" fmla="*/ 0 h 3037851"/>
                <a:gd name="connsiteX1" fmla="*/ 2161500 w 2415084"/>
                <a:gd name="connsiteY1" fmla="*/ 0 h 3037851"/>
                <a:gd name="connsiteX2" fmla="*/ 2340811 w 2415084"/>
                <a:gd name="connsiteY2" fmla="*/ 74273 h 3037851"/>
                <a:gd name="connsiteX3" fmla="*/ 2415084 w 2415084"/>
                <a:gd name="connsiteY3" fmla="*/ 253584 h 3037851"/>
                <a:gd name="connsiteX4" fmla="*/ 2415084 w 2415084"/>
                <a:gd name="connsiteY4" fmla="*/ 3037851 h 3037851"/>
                <a:gd name="connsiteX5" fmla="*/ 2415084 w 2415084"/>
                <a:gd name="connsiteY5" fmla="*/ 3037851 h 3037851"/>
                <a:gd name="connsiteX6" fmla="*/ 2415084 w 2415084"/>
                <a:gd name="connsiteY6" fmla="*/ 3037851 h 3037851"/>
                <a:gd name="connsiteX7" fmla="*/ 0 w 2415084"/>
                <a:gd name="connsiteY7" fmla="*/ 3037851 h 3037851"/>
                <a:gd name="connsiteX8" fmla="*/ 0 w 2415084"/>
                <a:gd name="connsiteY8" fmla="*/ 3037851 h 3037851"/>
                <a:gd name="connsiteX9" fmla="*/ 0 w 2415084"/>
                <a:gd name="connsiteY9" fmla="*/ 3037851 h 3037851"/>
                <a:gd name="connsiteX10" fmla="*/ 0 w 2415084"/>
                <a:gd name="connsiteY10" fmla="*/ 253584 h 3037851"/>
                <a:gd name="connsiteX11" fmla="*/ 74273 w 2415084"/>
                <a:gd name="connsiteY11" fmla="*/ 74273 h 3037851"/>
                <a:gd name="connsiteX12" fmla="*/ 253584 w 2415084"/>
                <a:gd name="connsiteY12" fmla="*/ 0 h 30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084" h="3037851">
                  <a:moveTo>
                    <a:pt x="2161500" y="3037851"/>
                  </a:moveTo>
                  <a:lnTo>
                    <a:pt x="253584" y="3037851"/>
                  </a:lnTo>
                  <a:cubicBezTo>
                    <a:pt x="186329" y="3037851"/>
                    <a:pt x="121829" y="3011134"/>
                    <a:pt x="74273" y="2963578"/>
                  </a:cubicBezTo>
                  <a:cubicBezTo>
                    <a:pt x="26717" y="2916022"/>
                    <a:pt x="0" y="2851522"/>
                    <a:pt x="0" y="27842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2784267"/>
                  </a:lnTo>
                  <a:cubicBezTo>
                    <a:pt x="2415084" y="2851522"/>
                    <a:pt x="2388367" y="2916022"/>
                    <a:pt x="2340811" y="2963578"/>
                  </a:cubicBezTo>
                  <a:cubicBezTo>
                    <a:pt x="2293255" y="3011134"/>
                    <a:pt x="2228755" y="3037851"/>
                    <a:pt x="2161500" y="30378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729" tIns="92456" rIns="166728" bIns="166728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 smtClean="0">
                <a:latin typeface="Calibri" pitchFamily="34" charset="0"/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 smtClean="0">
                <a:latin typeface="Calibri" pitchFamily="34" charset="0"/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Непосредственное эмоциональное общение</a:t>
              </a:r>
              <a:b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со взрослым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 Манипулирование с </a:t>
              </a:r>
              <a:r>
                <a:rPr lang="ru-RU" sz="1300" b="1" kern="1200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пред-метами</a:t>
              </a: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 и познавательно-исследовательские действия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 Восприятие музыки, детских песен и стихов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Двигательная активность</a:t>
              </a:r>
              <a:b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3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 тактильно-двигательные игры</a:t>
              </a:r>
              <a:endParaRPr lang="ru-RU" sz="1300" b="1" kern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21600000">
              <a:off x="3478729" y="3049403"/>
              <a:ext cx="2415084" cy="3037852"/>
            </a:xfrm>
            <a:custGeom>
              <a:avLst/>
              <a:gdLst>
                <a:gd name="connsiteX0" fmla="*/ 253584 w 2415084"/>
                <a:gd name="connsiteY0" fmla="*/ 0 h 3037851"/>
                <a:gd name="connsiteX1" fmla="*/ 2161500 w 2415084"/>
                <a:gd name="connsiteY1" fmla="*/ 0 h 3037851"/>
                <a:gd name="connsiteX2" fmla="*/ 2340811 w 2415084"/>
                <a:gd name="connsiteY2" fmla="*/ 74273 h 3037851"/>
                <a:gd name="connsiteX3" fmla="*/ 2415084 w 2415084"/>
                <a:gd name="connsiteY3" fmla="*/ 253584 h 3037851"/>
                <a:gd name="connsiteX4" fmla="*/ 2415084 w 2415084"/>
                <a:gd name="connsiteY4" fmla="*/ 3037851 h 3037851"/>
                <a:gd name="connsiteX5" fmla="*/ 2415084 w 2415084"/>
                <a:gd name="connsiteY5" fmla="*/ 3037851 h 3037851"/>
                <a:gd name="connsiteX6" fmla="*/ 2415084 w 2415084"/>
                <a:gd name="connsiteY6" fmla="*/ 3037851 h 3037851"/>
                <a:gd name="connsiteX7" fmla="*/ 0 w 2415084"/>
                <a:gd name="connsiteY7" fmla="*/ 3037851 h 3037851"/>
                <a:gd name="connsiteX8" fmla="*/ 0 w 2415084"/>
                <a:gd name="connsiteY8" fmla="*/ 3037851 h 3037851"/>
                <a:gd name="connsiteX9" fmla="*/ 0 w 2415084"/>
                <a:gd name="connsiteY9" fmla="*/ 3037851 h 3037851"/>
                <a:gd name="connsiteX10" fmla="*/ 0 w 2415084"/>
                <a:gd name="connsiteY10" fmla="*/ 253584 h 3037851"/>
                <a:gd name="connsiteX11" fmla="*/ 74273 w 2415084"/>
                <a:gd name="connsiteY11" fmla="*/ 74273 h 3037851"/>
                <a:gd name="connsiteX12" fmla="*/ 253584 w 2415084"/>
                <a:gd name="connsiteY12" fmla="*/ 0 h 30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084" h="3037851">
                  <a:moveTo>
                    <a:pt x="2161500" y="3037851"/>
                  </a:moveTo>
                  <a:lnTo>
                    <a:pt x="253584" y="3037851"/>
                  </a:lnTo>
                  <a:cubicBezTo>
                    <a:pt x="186329" y="3037851"/>
                    <a:pt x="121829" y="3011134"/>
                    <a:pt x="74273" y="2963578"/>
                  </a:cubicBezTo>
                  <a:cubicBezTo>
                    <a:pt x="26717" y="2916022"/>
                    <a:pt x="0" y="2851522"/>
                    <a:pt x="0" y="27842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2784267"/>
                  </a:lnTo>
                  <a:cubicBezTo>
                    <a:pt x="2415084" y="2851522"/>
                    <a:pt x="2388367" y="2916022"/>
                    <a:pt x="2340811" y="2963578"/>
                  </a:cubicBezTo>
                  <a:cubicBezTo>
                    <a:pt x="2293255" y="3011134"/>
                    <a:pt x="2228755" y="3037851"/>
                    <a:pt x="2161500" y="30378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280" tIns="64009" rIns="138280" bIns="138280" numCol="1" spcCol="1270" anchor="t" anchorCtr="0">
              <a:noAutofit/>
            </a:bodyPr>
            <a:lstStyle/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 smtClean="0">
                <a:latin typeface="Calibri" pitchFamily="34" charset="0"/>
              </a:endParaRP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Предметная деятельность и игры с составными и динамическими игрушками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Экспериментирование</a:t>
              </a:r>
              <a:b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 материалами и веществами (песок, вода, тесто и пр.)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Общение с взрослым и совместные игры со сверстниками под руководством взрослого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Самообслуживание  и действия с бытовыми предметами-орудиями (ложка, совок, лопатка и пр.)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Восприятие смысла музыки, сказок, стихов, рассматривание картинок, двигательная активность</a:t>
              </a:r>
              <a:endParaRPr lang="ru-RU" sz="1100" b="1" kern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228184" y="3068960"/>
              <a:ext cx="2520292" cy="3037851"/>
            </a:xfrm>
            <a:custGeom>
              <a:avLst/>
              <a:gdLst>
                <a:gd name="connsiteX0" fmla="*/ 253584 w 2415084"/>
                <a:gd name="connsiteY0" fmla="*/ 0 h 3037851"/>
                <a:gd name="connsiteX1" fmla="*/ 2161500 w 2415084"/>
                <a:gd name="connsiteY1" fmla="*/ 0 h 3037851"/>
                <a:gd name="connsiteX2" fmla="*/ 2340811 w 2415084"/>
                <a:gd name="connsiteY2" fmla="*/ 74273 h 3037851"/>
                <a:gd name="connsiteX3" fmla="*/ 2415084 w 2415084"/>
                <a:gd name="connsiteY3" fmla="*/ 253584 h 3037851"/>
                <a:gd name="connsiteX4" fmla="*/ 2415084 w 2415084"/>
                <a:gd name="connsiteY4" fmla="*/ 3037851 h 3037851"/>
                <a:gd name="connsiteX5" fmla="*/ 2415084 w 2415084"/>
                <a:gd name="connsiteY5" fmla="*/ 3037851 h 3037851"/>
                <a:gd name="connsiteX6" fmla="*/ 2415084 w 2415084"/>
                <a:gd name="connsiteY6" fmla="*/ 3037851 h 3037851"/>
                <a:gd name="connsiteX7" fmla="*/ 0 w 2415084"/>
                <a:gd name="connsiteY7" fmla="*/ 3037851 h 3037851"/>
                <a:gd name="connsiteX8" fmla="*/ 0 w 2415084"/>
                <a:gd name="connsiteY8" fmla="*/ 3037851 h 3037851"/>
                <a:gd name="connsiteX9" fmla="*/ 0 w 2415084"/>
                <a:gd name="connsiteY9" fmla="*/ 3037851 h 3037851"/>
                <a:gd name="connsiteX10" fmla="*/ 0 w 2415084"/>
                <a:gd name="connsiteY10" fmla="*/ 253584 h 3037851"/>
                <a:gd name="connsiteX11" fmla="*/ 74273 w 2415084"/>
                <a:gd name="connsiteY11" fmla="*/ 74273 h 3037851"/>
                <a:gd name="connsiteX12" fmla="*/ 253584 w 2415084"/>
                <a:gd name="connsiteY12" fmla="*/ 0 h 30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084" h="3037851">
                  <a:moveTo>
                    <a:pt x="2161500" y="3037851"/>
                  </a:moveTo>
                  <a:lnTo>
                    <a:pt x="253584" y="3037851"/>
                  </a:lnTo>
                  <a:cubicBezTo>
                    <a:pt x="186329" y="3037851"/>
                    <a:pt x="121829" y="3011134"/>
                    <a:pt x="74273" y="2963578"/>
                  </a:cubicBezTo>
                  <a:cubicBezTo>
                    <a:pt x="26717" y="2916022"/>
                    <a:pt x="0" y="2851522"/>
                    <a:pt x="0" y="27842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2784267"/>
                  </a:lnTo>
                  <a:cubicBezTo>
                    <a:pt x="2415084" y="2851522"/>
                    <a:pt x="2388367" y="2916022"/>
                    <a:pt x="2340811" y="2963578"/>
                  </a:cubicBezTo>
                  <a:cubicBezTo>
                    <a:pt x="2293255" y="3011134"/>
                    <a:pt x="2228755" y="3037851"/>
                    <a:pt x="2161500" y="30378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280" tIns="64008" rIns="138281" bIns="13828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b="1" dirty="0" smtClean="0">
                <a:latin typeface="Calibri" pitchFamily="34" charset="0"/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1" kern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Игровая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Коммуникативная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Познавательско-исследовательская</a:t>
              </a:r>
              <a:endParaRPr lang="ru-RU" sz="1100" b="1" kern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Восприятие художественной литературы и фольклора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Самообслуживание и элементарный бытовой труд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Конструирование из разного материала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Изобразительная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Музыкальная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Д</a:t>
              </a:r>
              <a:r>
                <a:rPr lang="ru-RU" sz="11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вигательная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924944"/>
            <a:ext cx="2304256" cy="64698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Младенческий возраст (2 мес. – 1 год)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996952"/>
            <a:ext cx="2592288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Ранний возраст (1-3 года)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996952"/>
            <a:ext cx="2304256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Дошкольный возраст (3года – 8 лет)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9698" name="Picture 2" descr="http://im2-tub-ru.yandex.net/i?id=565625524-3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162175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9700" name="Picture 4" descr="http://im0-tub-ru.yandex.net/i?id=619735781-2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556792"/>
            <a:ext cx="1952625" cy="14287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9702" name="Picture 6" descr="http://im5-tub-ru.yandex.net/i?id=184596750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556792"/>
            <a:ext cx="2143125" cy="1428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923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3AC0-CCF9-4BFC-A34D-8BEDCDA86EA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0888" y="274638"/>
            <a:ext cx="8393112" cy="1930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00000"/>
                </a:solidFill>
              </a:rPr>
              <a:t>Часть, формируемая участниками образовательных отношений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>п.п. 2.9, 2.10 ФГОС ДО</a:t>
            </a:r>
            <a:endParaRPr lang="ru-RU" alt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3019425"/>
            <a:ext cx="8229600" cy="298132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должны быть представлены выбранные и/или разработанные самостоятельно участниками образовательных отношений Программы, направленные на развитие детей  в одной или нескольких образовательных областях, видах деятельности и/или культурных практиках (далее – парциальные образовательные программы), методики, формы организации образовательной работы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579581"/>
          <a:ext cx="6553200" cy="449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1785926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A50021"/>
                </a:solidFill>
              </a:rPr>
              <a:t/>
            </a:r>
            <a:br>
              <a:rPr lang="ru-RU" altLang="ru-RU" sz="2800" b="1" dirty="0" smtClean="0">
                <a:solidFill>
                  <a:srgbClr val="A50021"/>
                </a:solidFill>
              </a:rPr>
            </a:br>
            <a:r>
              <a:rPr lang="ru-RU" altLang="ru-RU" sz="2800" b="1" dirty="0" smtClean="0">
                <a:solidFill>
                  <a:srgbClr val="A50021"/>
                </a:solidFill>
              </a:rPr>
              <a:t/>
            </a:r>
            <a:br>
              <a:rPr lang="ru-RU" altLang="ru-RU" sz="2800" b="1" dirty="0" smtClean="0">
                <a:solidFill>
                  <a:srgbClr val="A50021"/>
                </a:solidFill>
              </a:rPr>
            </a:br>
            <a:r>
              <a:rPr lang="ru-RU" altLang="ru-RU" sz="2800" b="1" dirty="0" smtClean="0">
                <a:solidFill>
                  <a:srgbClr val="A50021"/>
                </a:solidFill>
              </a:rPr>
              <a:t/>
            </a:r>
            <a:br>
              <a:rPr lang="ru-RU" altLang="ru-RU" sz="2800" b="1" dirty="0" smtClean="0">
                <a:solidFill>
                  <a:srgbClr val="A50021"/>
                </a:solidFill>
              </a:rPr>
            </a:br>
            <a:r>
              <a:rPr lang="ru-RU" altLang="ru-RU" sz="2800" b="1" dirty="0" smtClean="0">
                <a:solidFill>
                  <a:srgbClr val="A50021"/>
                </a:solidFill>
              </a:rPr>
              <a:t/>
            </a:r>
            <a:br>
              <a:rPr lang="ru-RU" altLang="ru-RU" sz="2800" b="1" dirty="0" smtClean="0">
                <a:solidFill>
                  <a:srgbClr val="A50021"/>
                </a:solidFill>
              </a:rPr>
            </a:br>
            <a:r>
              <a:rPr lang="ru-RU" altLang="ru-RU" sz="2800" b="1" dirty="0" smtClean="0">
                <a:solidFill>
                  <a:srgbClr val="A50021"/>
                </a:solidFill>
              </a:rPr>
              <a:t>Структура основной образовательной программы дошкольного образования</a:t>
            </a:r>
            <a:br>
              <a:rPr lang="ru-RU" altLang="ru-RU" sz="2800" b="1" dirty="0" smtClean="0">
                <a:solidFill>
                  <a:srgbClr val="A50021"/>
                </a:solidFill>
              </a:rPr>
            </a:br>
            <a:r>
              <a:rPr lang="ru-RU" altLang="ru-RU" sz="2200" b="1" dirty="0" smtClean="0">
                <a:solidFill>
                  <a:srgbClr val="A50021"/>
                </a:solidFill>
              </a:rPr>
              <a:t>(п.2.11. ФГОС ДО)</a:t>
            </a:r>
            <a:r>
              <a:rPr lang="ru-RU" altLang="ru-RU" sz="2800" b="1" dirty="0" smtClean="0">
                <a:solidFill>
                  <a:srgbClr val="A50021"/>
                </a:solidFill>
              </a:rPr>
              <a:t/>
            </a:r>
            <a:br>
              <a:rPr lang="ru-RU" altLang="ru-RU" sz="2800" b="1" dirty="0" smtClean="0">
                <a:solidFill>
                  <a:srgbClr val="A50021"/>
                </a:solidFill>
              </a:rPr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72396" y="1142984"/>
            <a:ext cx="1169551" cy="5143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cs typeface="Arial" pitchFamily="34" charset="0"/>
              </a:rPr>
              <a:t>Обязательная часть</a:t>
            </a:r>
          </a:p>
          <a:p>
            <a:pPr algn="ctr"/>
            <a:endParaRPr lang="ru-RU" sz="1000" b="1" spc="200" dirty="0" smtClean="0">
              <a:cs typeface="Arial" pitchFamily="34" charset="0"/>
            </a:endParaRPr>
          </a:p>
          <a:p>
            <a:pPr algn="ctr"/>
            <a:r>
              <a:rPr lang="ru-RU" b="1" spc="200" dirty="0" smtClean="0">
                <a:solidFill>
                  <a:srgbClr val="FF0000"/>
                </a:solidFill>
                <a:cs typeface="Arial" pitchFamily="34" charset="0"/>
              </a:rPr>
              <a:t>Часть, формируемая участниками</a:t>
            </a:r>
          </a:p>
          <a:p>
            <a:pPr algn="ctr"/>
            <a:r>
              <a:rPr lang="ru-RU" b="1" spc="200" dirty="0" smtClean="0">
                <a:solidFill>
                  <a:srgbClr val="FF0000"/>
                </a:solidFill>
                <a:cs typeface="Arial" pitchFamily="34" charset="0"/>
              </a:rPr>
              <a:t>Образовательных отношений</a:t>
            </a:r>
            <a:endParaRPr lang="ru-RU" b="1" spc="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948264" y="1412776"/>
            <a:ext cx="504056" cy="4896544"/>
          </a:xfrm>
          <a:prstGeom prst="rightBrace">
            <a:avLst>
              <a:gd name="adj1" fmla="val 4089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37288"/>
            <a:ext cx="2051050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4EC7C-0DFD-4B7D-8D04-8270E9AACAB1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23850" y="247650"/>
            <a:ext cx="8569325" cy="30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400" b="1" dirty="0">
                <a:solidFill>
                  <a:srgbClr val="A50021"/>
                </a:solidFill>
                <a:latin typeface="Times New Roman" pitchFamily="18" charset="0"/>
              </a:rPr>
              <a:t>РАЗДЕЛЫ ОСНОВНОЙ ОБРАЗОВАТЕЛЬНОЙ ПРОГРАММЫ ДОШКОЛЬНОГО </a:t>
            </a:r>
            <a:r>
              <a:rPr lang="ru-RU" altLang="ru-RU" sz="1400" b="1" dirty="0" smtClean="0">
                <a:solidFill>
                  <a:srgbClr val="A50021"/>
                </a:solidFill>
                <a:latin typeface="Times New Roman" pitchFamily="18" charset="0"/>
              </a:rPr>
              <a:t>ОБРАЗОВАНИЯ </a:t>
            </a:r>
            <a:endParaRPr lang="ru-RU" altLang="ru-RU" dirty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9388" y="1357298"/>
            <a:ext cx="2305050" cy="4357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u="sng" dirty="0" smtClean="0">
                <a:solidFill>
                  <a:srgbClr val="C00000"/>
                </a:solidFill>
                <a:latin typeface="Times New Roman" pitchFamily="18" charset="0"/>
              </a:rPr>
              <a:t>Целевой (п.2.11.1)</a:t>
            </a:r>
            <a:endParaRPr lang="ru-RU" altLang="ru-RU" sz="16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1. Пояснительная записка: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цели и задачи программы;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принципы и подходы к формированию программы;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значимые для разработки программы характеристики, в том числе характеристики особенностей развития детей раннего и дошкольного возраста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2. Планируемые результаты освоения программы (конкретизируют требования ФГОС ДО к целевым ориентирам в обязательной части и части, формируемой участниками образовательного процесса              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555874" y="1357298"/>
            <a:ext cx="4373579" cy="4357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u="sng" dirty="0" smtClean="0">
                <a:solidFill>
                  <a:srgbClr val="C00000"/>
                </a:solidFill>
                <a:latin typeface="Times New Roman" pitchFamily="18" charset="0"/>
              </a:rPr>
              <a:t>Содержательный (п.2.11.2)</a:t>
            </a:r>
            <a:endParaRPr lang="ru-RU" altLang="ru-RU" sz="13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описание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описание вариативных форм, способов, методов и средств реализации Программы с учетом возрастных 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описание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образовательной деятельности по профессиональной коррекции нарушений развития детей в случае, если эта работа предусмотрена Программой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ko-KR" sz="1300" b="1" dirty="0" smtClean="0">
                <a:solidFill>
                  <a:srgbClr val="002060"/>
                </a:solidFill>
                <a:latin typeface="Times New Roman" pitchFamily="18" charset="0"/>
              </a:rPr>
              <a:t> особенности </a:t>
            </a:r>
            <a:r>
              <a:rPr lang="ru-RU" altLang="ko-KR" sz="1300" b="1" dirty="0">
                <a:solidFill>
                  <a:srgbClr val="002060"/>
                </a:solidFill>
                <a:latin typeface="Times New Roman" pitchFamily="18" charset="0"/>
              </a:rPr>
              <a:t>образовательной деятельности разных видов и культурных практик;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ko-KR" sz="1300" b="1" dirty="0" smtClean="0">
                <a:solidFill>
                  <a:srgbClr val="002060"/>
                </a:solidFill>
                <a:latin typeface="Times New Roman" pitchFamily="18" charset="0"/>
              </a:rPr>
              <a:t> способы </a:t>
            </a:r>
            <a:r>
              <a:rPr lang="ru-RU" altLang="ko-KR" sz="1300" b="1" dirty="0">
                <a:solidFill>
                  <a:srgbClr val="002060"/>
                </a:solidFill>
                <a:latin typeface="Times New Roman" pitchFamily="18" charset="0"/>
              </a:rPr>
              <a:t>и направления поддержки детской инициативы;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ko-KR" sz="1300" b="1" dirty="0" smtClean="0">
                <a:solidFill>
                  <a:srgbClr val="002060"/>
                </a:solidFill>
                <a:latin typeface="Times New Roman" pitchFamily="18" charset="0"/>
              </a:rPr>
              <a:t> особенности </a:t>
            </a:r>
            <a:r>
              <a:rPr lang="ru-RU" altLang="ko-KR" sz="1300" b="1" dirty="0">
                <a:solidFill>
                  <a:srgbClr val="002060"/>
                </a:solidFill>
                <a:latin typeface="Times New Roman" pitchFamily="18" charset="0"/>
              </a:rPr>
              <a:t>взаимодействия педагогического коллектива с семьями воспитанников;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иные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характеристики содержания Программы, наиболее существенные с точки зрения авторов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Программы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948488" y="1357298"/>
            <a:ext cx="2016125" cy="4357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300" b="1" u="sng" dirty="0" smtClean="0">
                <a:solidFill>
                  <a:srgbClr val="C00000"/>
                </a:solidFill>
                <a:latin typeface="Times New Roman" pitchFamily="18" charset="0"/>
              </a:rPr>
              <a:t>Организационный  (п.2.11.3)</a:t>
            </a:r>
            <a:endParaRPr lang="ru-RU" altLang="ru-RU" sz="13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pPr marL="0" lvl="1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описание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</a:rPr>
              <a:t>мате-риально-технического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обеспечения Программы,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обеспеченность методическими материалами и средствами обучения и воспитания,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распорядок и /или режим дня, </a:t>
            </a:r>
            <a:endParaRPr lang="ru-RU" altLang="ru-RU" sz="13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особенности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</a:rPr>
              <a:t>тради-ционных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событий, праздников, мероприятий,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особенности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</a:rPr>
              <a:t>организа-ции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развивающей предметно-пространственной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среды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323528" y="620713"/>
            <a:ext cx="8568952" cy="6480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Краткая презентация программы </a:t>
            </a:r>
            <a:r>
              <a:rPr lang="ru-RU" altLang="ru-RU" sz="1300" b="1" dirty="0" smtClean="0">
                <a:solidFill>
                  <a:srgbClr val="C00000"/>
                </a:solidFill>
                <a:latin typeface="Times New Roman" pitchFamily="18" charset="0"/>
              </a:rPr>
              <a:t>(п.2.13.):</a:t>
            </a:r>
            <a:endParaRPr lang="ru-RU" altLang="ru-RU" sz="13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возрастные и иные категории детей, в том числе детей с ОВЗ; используемые примерные программы; характеристика взаимодействия </a:t>
            </a:r>
            <a:r>
              <a:rPr lang="ru-RU" altLang="ru-RU" sz="1300" b="1" dirty="0" err="1">
                <a:solidFill>
                  <a:srgbClr val="0000FF"/>
                </a:solidFill>
                <a:latin typeface="Times New Roman" pitchFamily="18" charset="0"/>
              </a:rPr>
              <a:t>педколлектива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 с семьями детей</a:t>
            </a:r>
            <a:endParaRPr lang="ru-RU" altLang="ru-RU" dirty="0">
              <a:latin typeface="Arial" pitchFamily="34" charset="0"/>
            </a:endParaRP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5786454"/>
            <a:ext cx="8785225" cy="1036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Содержание коррекционной работы и/или инклюзивного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образования </a:t>
            </a:r>
            <a:r>
              <a:rPr lang="ru-RU" altLang="ru-RU" sz="1300" b="1" dirty="0" smtClean="0">
                <a:solidFill>
                  <a:srgbClr val="C00000"/>
                </a:solidFill>
                <a:latin typeface="Times New Roman" pitchFamily="18" charset="0"/>
              </a:rPr>
              <a:t>(п.2.11.2):</a:t>
            </a:r>
            <a:endParaRPr lang="ru-RU" altLang="ru-RU" sz="13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Описание </a:t>
            </a:r>
            <a:r>
              <a:rPr lang="en-US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ru-RU" altLang="ru-RU" sz="1300" b="1" dirty="0" err="1" smtClean="0">
                <a:solidFill>
                  <a:srgbClr val="0000FF"/>
                </a:solidFill>
                <a:latin typeface="Times New Roman" pitchFamily="18" charset="0"/>
              </a:rPr>
              <a:t>пециальных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 условий 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для получения образования детьми с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ОВЗ, 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в том числе  механизмы адаптации Программы для указанных детей, использование специальных образовательных программ и методов, специальных методических пособий и дидактических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материалов, проведение 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групповых и индивидуальных коррекционных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занятий и осуществления квалифицированной коррекции нарушений их развития</a:t>
            </a:r>
            <a:endParaRPr lang="ru-RU" altLang="ru-RU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0" y="2471739"/>
            <a:ext cx="4041775" cy="1743079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Обязательная часть представлена развёрнуто:</a:t>
            </a:r>
          </a:p>
          <a:p>
            <a:pPr lvl="1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Целевой раздел</a:t>
            </a:r>
          </a:p>
          <a:p>
            <a:pPr lvl="1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Содержательный раздел</a:t>
            </a:r>
          </a:p>
          <a:p>
            <a:pPr lvl="1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Организационный раздел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105400" y="2471738"/>
            <a:ext cx="4038600" cy="174308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Обязательная часть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оформляется в виде ссылки на соответствующую Примерную программу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A50021"/>
                </a:solidFill>
              </a:rPr>
              <a:t>Оформление Программы</a:t>
            </a:r>
            <a:br>
              <a:rPr lang="ru-RU" altLang="ru-RU" sz="2800" b="1" dirty="0" smtClean="0">
                <a:solidFill>
                  <a:srgbClr val="A50021"/>
                </a:solidFill>
              </a:rPr>
            </a:br>
            <a:r>
              <a:rPr lang="ru-RU" altLang="ru-RU" sz="2000" b="1" dirty="0" smtClean="0">
                <a:solidFill>
                  <a:srgbClr val="A50021"/>
                </a:solidFill>
              </a:rPr>
              <a:t>п.2.12. ФГОС ДО</a:t>
            </a:r>
            <a:endParaRPr lang="ru-RU" altLang="ru-RU" sz="2000" b="1" dirty="0">
              <a:solidFill>
                <a:srgbClr val="A5002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00034" y="1500174"/>
            <a:ext cx="4041775" cy="1130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ООП 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</a:rPr>
              <a:t>не соответствует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содержанию одной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из Примерных программ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857752" y="1500174"/>
            <a:ext cx="4041775" cy="11303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ООП 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</a:rPr>
              <a:t>соответствует</a:t>
            </a:r>
            <a:br>
              <a:rPr lang="ru-RU" sz="2000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содержанию одной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из Примерных программ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28596" y="4857760"/>
            <a:ext cx="8208912" cy="141831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rmAutofit fontScale="85000" lnSpcReduction="10000"/>
          </a:bodyPr>
          <a:lstStyle/>
          <a:p>
            <a:pPr marL="45720" lvl="0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Часть Программы, формируемая участниками образовательных отношений,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может быть представлена в виде ссылок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на соответствующую методическую литературу, </a:t>
            </a:r>
          </a:p>
          <a:p>
            <a:pPr marL="45720" lvl="0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позволяющую ознакомиться с содержанием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парциальных программ, методик, форм организации образовательной работы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51520" y="228600"/>
            <a:ext cx="8712968" cy="1057260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A50021"/>
                </a:solidFill>
              </a:rPr>
              <a:t>Дополнительный раздел </a:t>
            </a:r>
            <a:r>
              <a:rPr lang="ru-RU" altLang="ru-RU" sz="3600" b="1" dirty="0" err="1" smtClean="0">
                <a:solidFill>
                  <a:srgbClr val="A50021"/>
                </a:solidFill>
              </a:rPr>
              <a:t>ооп</a:t>
            </a:r>
            <a:r>
              <a:rPr lang="ru-RU" altLang="ru-RU" sz="3600" b="1" dirty="0" smtClean="0">
                <a:solidFill>
                  <a:srgbClr val="A50021"/>
                </a:solidFill>
              </a:rPr>
              <a:t> до 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п.2.12. ФГОС ДО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9612" y="1988840"/>
            <a:ext cx="6984776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normAutofit lnSpcReduction="10000"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Текст краткой презентации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Программы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71600" y="3789040"/>
            <a:ext cx="3096344" cy="904746"/>
          </a:xfrm>
          <a:prstGeom prst="wedgeRoundRectCallout">
            <a:avLst>
              <a:gd name="adj1" fmla="val -2324"/>
              <a:gd name="adj2" fmla="val -1176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Ориентирован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6021288"/>
            <a:ext cx="372570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lvl="1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076056" y="3820398"/>
            <a:ext cx="3240360" cy="904746"/>
          </a:xfrm>
          <a:prstGeom prst="wedgeRoundRectCallout">
            <a:avLst>
              <a:gd name="adj1" fmla="val 598"/>
              <a:gd name="adj2" fmla="val -1189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Доступен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ознакомления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922338"/>
            <a:ext cx="8229600" cy="9350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</a:rPr>
              <a:t>Целевой раздел </a:t>
            </a:r>
            <a:br>
              <a:rPr lang="ru-RU" altLang="ru-RU" sz="3600" b="1" dirty="0" smtClean="0">
                <a:solidFill>
                  <a:srgbClr val="C00000"/>
                </a:solidFill>
              </a:rPr>
            </a:br>
            <a:r>
              <a:rPr lang="ru-RU" altLang="ru-RU" sz="3600" b="1" dirty="0" smtClean="0">
                <a:solidFill>
                  <a:srgbClr val="C00000"/>
                </a:solidFill>
              </a:rPr>
              <a:t>основной образовательной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857364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2.11.1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342996" cy="356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dirty="0" smtClean="0">
                  <a:solidFill>
                    <a:srgbClr val="002060"/>
                  </a:solidFill>
                  <a:latin typeface="+mj-lt"/>
                </a:rPr>
                <a:t>цели </a:t>
              </a:r>
              <a:r>
                <a:rPr lang="ru-RU" altLang="ru-RU" sz="2400" dirty="0">
                  <a:solidFill>
                    <a:srgbClr val="002060"/>
                  </a:solidFill>
                  <a:latin typeface="+mj-lt"/>
                </a:rPr>
                <a:t>и задачи </a:t>
              </a:r>
              <a:r>
                <a:rPr lang="ru-RU" altLang="ru-RU" sz="2400" dirty="0" smtClean="0">
                  <a:solidFill>
                    <a:srgbClr val="002060"/>
                  </a:solidFill>
                  <a:latin typeface="+mj-lt"/>
                </a:rPr>
                <a:t>реализации Программы</a:t>
              </a:r>
              <a:endParaRPr lang="ru-RU" altLang="ru-RU" sz="2400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  <a:latin typeface="+mj-lt"/>
                </a:rPr>
                <a:t> принципы </a:t>
              </a:r>
              <a:r>
                <a:rPr lang="ru-RU" altLang="ru-RU" sz="2400" dirty="0">
                  <a:solidFill>
                    <a:srgbClr val="002060"/>
                  </a:solidFill>
                  <a:latin typeface="+mj-lt"/>
                </a:rPr>
                <a:t>и подходы к формированию </a:t>
              </a:r>
              <a:r>
                <a:rPr lang="ru-RU" altLang="ru-RU" sz="2400" dirty="0" smtClean="0">
                  <a:solidFill>
                    <a:srgbClr val="002060"/>
                  </a:solidFill>
                  <a:latin typeface="+mj-lt"/>
                </a:rPr>
                <a:t>Программы</a:t>
              </a:r>
              <a:endParaRPr lang="ru-RU" altLang="ru-RU" sz="2400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  <a:latin typeface="+mj-lt"/>
                </a:rPr>
                <a:t> значимые </a:t>
              </a:r>
              <a:r>
                <a:rPr lang="ru-RU" altLang="ru-RU" sz="2400" dirty="0">
                  <a:solidFill>
                    <a:srgbClr val="002060"/>
                  </a:solidFill>
                  <a:latin typeface="+mj-lt"/>
                </a:rPr>
                <a:t>для разработки </a:t>
              </a:r>
              <a:r>
                <a:rPr lang="ru-RU" altLang="ru-RU" sz="2400" dirty="0" smtClean="0">
                  <a:solidFill>
                    <a:srgbClr val="002060"/>
                  </a:solidFill>
                  <a:latin typeface="+mj-lt"/>
                </a:rPr>
                <a:t>Программы </a:t>
              </a:r>
              <a:r>
                <a:rPr lang="ru-RU" altLang="ru-RU" sz="2400" dirty="0">
                  <a:solidFill>
                    <a:srgbClr val="002060"/>
                  </a:solidFill>
                  <a:latin typeface="+mj-lt"/>
                </a:rPr>
                <a:t>характеристики, в том числе характеристики особенностей развития детей раннего и дошкольного возраста</a:t>
              </a: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643050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grpSp>
        <p:nvGrpSpPr>
          <p:cNvPr id="4" name="Группа 7"/>
          <p:cNvGrpSpPr/>
          <p:nvPr/>
        </p:nvGrpSpPr>
        <p:grpSpPr>
          <a:xfrm>
            <a:off x="928662" y="5143512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Планируемые результаты освоения программы</a:t>
              </a:r>
              <a:endParaRPr lang="ru-RU" sz="3200" b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428860" y="1214422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2.11.1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22581"/>
            <a:ext cx="8496944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3000" b="1" dirty="0" smtClean="0">
                <a:solidFill>
                  <a:srgbClr val="A50021"/>
                </a:solidFill>
              </a:rPr>
              <a:t>ФГОС ДО как совокупность требований</a:t>
            </a:r>
          </a:p>
          <a:p>
            <a:pPr marL="0" lvl="1"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A50021"/>
                </a:solidFill>
              </a:rPr>
              <a:t>П.1.8. ФГОС ДО</a:t>
            </a:r>
            <a:endParaRPr lang="ru-RU" altLang="ru-RU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753363"/>
              </p:ext>
            </p:extLst>
          </p:nvPr>
        </p:nvGraphicFramePr>
        <p:xfrm>
          <a:off x="208072" y="1412776"/>
          <a:ext cx="867502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8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928670"/>
            <a:ext cx="83582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Основная образовательная программа дошкольного образования МДОУ ___________________________________ (Далее – Программа) разработана в соответствии с федеральным государственным образовательным стандартом дошкольного образования и с учетом </a:t>
            </a:r>
            <a:r>
              <a:rPr lang="ru-RU" sz="2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________________ </a:t>
            </a:r>
            <a:r>
              <a:rPr lang="ru-RU" sz="2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(программы, по которой работает учреждение</a:t>
            </a:r>
            <a:r>
              <a:rPr lang="ru-RU" sz="2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После появления реестра программ данный отрывок будет выглядеть следующим образом:</a:t>
            </a:r>
            <a:endParaRPr lang="ru-RU" sz="2400" dirty="0" smtClean="0">
              <a:solidFill>
                <a:srgbClr val="00206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с учетом примерной основной образовательной программы «____________» </a:t>
            </a:r>
            <a:r>
              <a:rPr lang="ru-RU" sz="2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(примерных основных образовательных программ: «_______________», «________________»).</a:t>
            </a:r>
            <a:br>
              <a:rPr lang="ru-RU" sz="2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1"/>
            <a:ext cx="9144000" cy="642920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</a:rPr>
              <a:t>При разработке основной образовательной программы учитывались следующие нормативные документы: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857232"/>
            <a:ext cx="87868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Федеральный закон «Об образовании в РФ»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от 29 декабря 2012 г. № 273-ФЗ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000" dirty="0" smtClean="0"/>
              <a:t>Письмо Министерства образования и науки РФ и Департамента общего образования от 28 февраля 2014 года № 08-249 </a:t>
            </a:r>
            <a:r>
              <a:rPr lang="ru-RU" sz="2000" b="1" dirty="0" smtClean="0"/>
              <a:t>«Комментарии к ФГОС дошкольного образования»</a:t>
            </a:r>
            <a:endParaRPr lang="ru-RU" sz="20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- Приказ Министерства образования и науки РФ от 17 октября 2013 г. № 1155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«Об утверждении федерального государственного образовательного стандарта дошкольного образования»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(Зарегистрировано в Минюсте РФ 14 ноября 2013 г. № 30384)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- Постановление Главного государственного санитарного врача Российской Федерации от 15 мая 2013 г. № 26 г. Москва от «Об утверждении </a:t>
            </a:r>
            <a:r>
              <a:rPr lang="ru-RU" sz="20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СанПиН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2.4.1.3049-13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«Санитарно- эпидемиологические требования к устройству, содержанию и организации режима работы дошкольных образовательных организаций»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(Зарегистрировано в Минюсте России 29 мая 2013 г. № 28564)</a:t>
            </a:r>
          </a:p>
          <a:p>
            <a:pPr>
              <a:spcBef>
                <a:spcPts val="1200"/>
              </a:spcBef>
            </a:pPr>
            <a:endParaRPr lang="ru-RU" sz="20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</a:rPr>
              <a:t>При разработке основной образовательной программы учитывались следующие нормативные документы: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612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Приказ Министерства образования и науки РФ от 30 августа 2013 г. № 1014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«Об утверждении Порядка организации и осуществления образовательной деятельности по основным общеобразовательным программам  – образовательным программам дошкольного образования»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(Зарегистрировано в Минюсте России 26.09.2013 № 30038)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Устав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__________________ образовательной организации</a:t>
            </a:r>
            <a:endParaRPr lang="ru-RU" sz="2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</a:rPr>
                <a:t>Каковы цель и задачи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42910" y="357167"/>
            <a:ext cx="80645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2000" b="1" dirty="0" smtClean="0">
              <a:solidFill>
                <a:srgbClr val="002060"/>
              </a:solidFill>
            </a:endParaRPr>
          </a:p>
          <a:p>
            <a:endParaRPr lang="ru-RU" altLang="ru-RU" sz="2000" b="1" dirty="0" smtClean="0">
              <a:solidFill>
                <a:srgbClr val="002060"/>
              </a:solidFill>
            </a:endParaRPr>
          </a:p>
          <a:p>
            <a:endParaRPr lang="ru-RU" altLang="ru-RU" sz="2000" b="1" dirty="0" smtClean="0">
              <a:solidFill>
                <a:srgbClr val="002060"/>
              </a:solidFill>
            </a:endParaRPr>
          </a:p>
          <a:p>
            <a:endParaRPr lang="ru-RU" altLang="ru-RU" sz="2000" b="1" dirty="0" smtClean="0">
              <a:solidFill>
                <a:srgbClr val="002060"/>
              </a:solidFill>
            </a:endParaRPr>
          </a:p>
          <a:p>
            <a:endParaRPr lang="ru-RU" altLang="ru-RU" sz="2000" b="1" dirty="0" smtClean="0">
              <a:solidFill>
                <a:srgbClr val="002060"/>
              </a:solidFill>
            </a:endParaRPr>
          </a:p>
          <a:p>
            <a:endParaRPr lang="ru-RU" altLang="ru-RU" sz="2000" b="1" dirty="0" smtClean="0">
              <a:solidFill>
                <a:srgbClr val="002060"/>
              </a:solidFill>
            </a:endParaRPr>
          </a:p>
          <a:p>
            <a:endParaRPr lang="ru-RU" altLang="ru-RU" sz="2000" b="1" dirty="0" smtClean="0">
              <a:solidFill>
                <a:srgbClr val="002060"/>
              </a:solidFill>
            </a:endParaRPr>
          </a:p>
          <a:p>
            <a:endParaRPr lang="ru-RU" altLang="ru-RU" sz="2000" b="1" dirty="0" smtClean="0">
              <a:solidFill>
                <a:srgbClr val="002060"/>
              </a:solidFill>
            </a:endParaRPr>
          </a:p>
          <a:p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haroni" pitchFamily="2" charset="-79"/>
              </a:rPr>
              <a:t>Развитие личности детей дошкольного возраста в различных видах общения и деятельности с учётом их возрастных, индивидуальных, психологических и физиологических особенностей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71472" y="415333"/>
            <a:ext cx="7705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>
                <a:solidFill>
                  <a:srgbClr val="A50021"/>
                </a:solidFill>
              </a:rPr>
              <a:t>ЦЕЛЬ </a:t>
            </a:r>
            <a:r>
              <a:rPr lang="ru-RU" altLang="ru-RU" b="1" dirty="0" smtClean="0">
                <a:solidFill>
                  <a:srgbClr val="A50021"/>
                </a:solidFill>
              </a:rPr>
              <a:t>ПРОГРАММЫ:</a:t>
            </a:r>
            <a:endParaRPr lang="ru-RU" altLang="ru-RU" b="1" dirty="0">
              <a:solidFill>
                <a:srgbClr val="A5002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3938-2670-46D1-BB76-7363579938A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endParaRPr lang="ru-RU" altLang="ru-RU" sz="28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4398963" lvl="1" indent="-366713"/>
            <a:endParaRPr lang="ru-RU" altLang="ru-RU" sz="28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4398963" lvl="1" indent="-366713"/>
            <a:r>
              <a:rPr lang="ru-RU" alt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 </a:t>
            </a:r>
            <a:r>
              <a:rPr lang="ru-RU" altLang="ru-RU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8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9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                   </a:t>
            </a:r>
            <a:r>
              <a:rPr lang="ru-RU" alt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п. 1.6 ФГОС ДО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996F-BC38-4FF5-9894-B74E5F8D749B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928670"/>
            <a:ext cx="87154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сохранение и укрепление  физического и психического здоровья детей а так же формирование ценности здорового образа жизни;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предоставление равных возможностей для полноценного развития каждого ребенка;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развитие физических, интеллектуальных, нравственных, эстетических, творческих способностей детей, их стремление к саморазвитию;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поддержка и развитие детской инициативности и самостоятельности в познавательной, коммуникативной и творческой деятельности;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                   </a:t>
            </a:r>
            <a:r>
              <a:rPr lang="ru-RU" alt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п. 1.6 ФГОС ДО</a:t>
            </a:r>
            <a:endParaRPr lang="ru-RU" altLang="ru-RU" sz="2000" b="1" i="1" dirty="0" smtClean="0">
              <a:solidFill>
                <a:srgbClr val="002060"/>
              </a:solidFill>
            </a:endParaRPr>
          </a:p>
          <a:p>
            <a:r>
              <a:rPr lang="ru-RU" altLang="ru-RU" sz="2800" b="1" dirty="0" smtClean="0">
                <a:solidFill>
                  <a:srgbClr val="C00000"/>
                </a:solidFill>
              </a:rPr>
              <a:t> 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996F-BC38-4FF5-9894-B74E5F8D749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714356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формирование общей культуры воспитанников, прежде всего – культуры доброжелательных и уважительных отношений между людьми;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формирование предпосылок учебной деятельности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(у детей старшего дошкольного возраста), необходимых и достаточных для успешного решения ими задач начального общего образования;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обеспечение психолого-педагогической поддержки семьи и повышение родительской компетентности в вопросах охраны и укрепления здоровья, развития и образования детей.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</a:rPr>
                <a:t>Каковы цель и задачи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83A2-4720-4165-8F1A-5B535A341E21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7586690" cy="80960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Программа строится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на основании следующих принципов 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285860"/>
            <a:ext cx="8147080" cy="48133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поддержка инициативы детей в различных видах деятельности</a:t>
            </a:r>
          </a:p>
          <a:p>
            <a:r>
              <a:rPr lang="ru-RU" sz="2400" dirty="0" smtClean="0"/>
              <a:t>сотрудничество Организации с семьей</a:t>
            </a:r>
          </a:p>
          <a:p>
            <a:r>
              <a:rPr lang="ru-RU" sz="2400" dirty="0" smtClean="0"/>
              <a:t>приобщение детей к </a:t>
            </a:r>
            <a:r>
              <a:rPr lang="ru-RU" sz="2400" dirty="0" err="1" smtClean="0"/>
              <a:t>социокультурным</a:t>
            </a:r>
            <a:r>
              <a:rPr lang="ru-RU" sz="2400" dirty="0" smtClean="0"/>
              <a:t> нормам, традициям семьи, общества и государства</a:t>
            </a:r>
          </a:p>
          <a:p>
            <a:r>
              <a:rPr lang="ru-RU" sz="2400" dirty="0" smtClean="0"/>
              <a:t>формирование познавательных интересов ребенка в различных видах деятельности</a:t>
            </a:r>
          </a:p>
          <a:p>
            <a:r>
              <a:rPr lang="ru-RU" sz="2400" dirty="0" smtClean="0"/>
              <a:t>возрастная адекватность дошкольного образования (соответствие условиям, требований, методов возрасту и особенностям развития)</a:t>
            </a:r>
          </a:p>
          <a:p>
            <a:r>
              <a:rPr lang="ru-RU" sz="2400" dirty="0" smtClean="0"/>
              <a:t>учет этнокультурной ситуации развития детей 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000108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1.4.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5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87849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3000" b="1" dirty="0" smtClean="0">
                <a:solidFill>
                  <a:srgbClr val="A50021"/>
                </a:solidFill>
                <a:latin typeface="+mj-lt"/>
              </a:rPr>
              <a:t>Основные понятия</a:t>
            </a:r>
            <a:endParaRPr lang="ru-RU" altLang="ru-RU" sz="2000" i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endParaRPr lang="ru-RU" altLang="ru-RU" sz="3200" b="1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idx="4294967295"/>
          </p:nvPr>
        </p:nvSpPr>
        <p:spPr>
          <a:xfrm>
            <a:off x="214282" y="714356"/>
            <a:ext cx="8785225" cy="571504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					</a:t>
            </a:r>
            <a:endParaRPr lang="ru-RU" altLang="ru-RU" sz="2400" b="1" i="1" dirty="0" smtClean="0">
              <a:solidFill>
                <a:srgbClr val="002060"/>
              </a:solidFill>
              <a:latin typeface="+mj-lt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r>
              <a:rPr lang="en-US" altLang="ru-RU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Федеральный государственный образовательный стандарт дошкольного образования</a:t>
            </a:r>
          </a:p>
          <a:p>
            <a:pPr marL="893763" lvl="1" indent="-90488" eaLnBrk="1" hangingPunct="1">
              <a:buNone/>
            </a:pPr>
            <a:endParaRPr lang="ru-RU" altLang="ru-RU" sz="2400" b="1" dirty="0" smtClean="0">
              <a:solidFill>
                <a:schemeClr val="accent3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Примерная основная образовательная программа дошкольного образования</a:t>
            </a:r>
          </a:p>
          <a:p>
            <a:pPr marL="893763" lvl="1" indent="-90488" eaLnBrk="1" hangingPunct="1">
              <a:buFont typeface="Arial" pitchFamily="34" charset="0"/>
              <a:buChar char="•"/>
            </a:pPr>
            <a:endParaRPr lang="ru-RU" alt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Комплексная программа</a:t>
            </a:r>
          </a:p>
          <a:p>
            <a:pPr marL="893763" lvl="1" indent="-90488" eaLnBrk="1" hangingPunct="1">
              <a:buFont typeface="Arial" pitchFamily="34" charset="0"/>
              <a:buChar char="•"/>
            </a:pPr>
            <a:endParaRPr lang="ru-RU" alt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Парциальная программа</a:t>
            </a:r>
          </a:p>
          <a:p>
            <a:pPr marL="893763" lvl="1" indent="-90488" eaLnBrk="1" hangingPunct="1">
              <a:buNone/>
            </a:pPr>
            <a:endParaRPr lang="ru-RU" alt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Основная образовательная программа дошкольного образования</a:t>
            </a: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None/>
            </a:pPr>
            <a:endParaRPr lang="ru-RU" alt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endParaRPr lang="ru-RU" altLang="ru-RU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endParaRPr lang="ru-RU" altLang="ru-RU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endParaRPr lang="ru-RU" altLang="ru-RU" b="1" dirty="0" smtClean="0">
              <a:solidFill>
                <a:srgbClr val="A50021"/>
              </a:solidFill>
              <a:latin typeface="+mj-lt"/>
              <a:cs typeface="Times New Roman" pitchFamily="18" charset="0"/>
            </a:endParaRPr>
          </a:p>
          <a:p>
            <a:pPr marL="400050" lvl="1" indent="0" eaLnBrk="1" hangingPunct="1">
              <a:buNone/>
            </a:pPr>
            <a:endParaRPr lang="ru-RU" altLang="ru-RU" sz="20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4398963" lvl="1" indent="-366713" eaLnBrk="1" hangingPunct="1">
              <a:buNone/>
            </a:pPr>
            <a:endParaRPr lang="ru-RU" altLang="ru-RU" sz="20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83A2-4720-4165-8F1A-5B535A341E21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7586690" cy="80960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Программа строится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на основании следующих принципов 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27175"/>
            <a:ext cx="8147080" cy="4572000"/>
          </a:xfrm>
        </p:spPr>
        <p:txBody>
          <a:bodyPr>
            <a:normAutofit/>
          </a:bodyPr>
          <a:lstStyle/>
          <a:p>
            <a:r>
              <a:rPr lang="ru-RU" alt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полноценное проживание ребенком всех этапов детства, обогащение детского развития</a:t>
            </a:r>
          </a:p>
          <a:p>
            <a:r>
              <a:rPr lang="ru-RU" sz="2400" dirty="0" smtClean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</a:t>
            </a:r>
          </a:p>
          <a:p>
            <a:r>
              <a:rPr lang="ru-RU" sz="2400" dirty="0" smtClean="0"/>
              <a:t>содействие и сотрудничество детей и взрослых, признание ребенка полноценным участником (субъектом) образовательных отношений</a:t>
            </a:r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000108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1.4.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5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83A2-4720-4165-8F1A-5B535A341E21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59529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В основе реализации Программы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27175"/>
            <a:ext cx="8147080" cy="4572000"/>
          </a:xfrm>
        </p:spPr>
        <p:txBody>
          <a:bodyPr>
            <a:normAutofit/>
          </a:bodyPr>
          <a:lstStyle/>
          <a:p>
            <a:pPr marL="442913" indent="-354013" eaLnBrk="1" hangingPunct="1">
              <a:buFontTx/>
              <a:buNone/>
            </a:pPr>
            <a:r>
              <a:rPr lang="ru-RU" altLang="ru-RU" sz="2600" b="1" dirty="0" smtClean="0">
                <a:solidFill>
                  <a:srgbClr val="002060"/>
                </a:solidFill>
                <a:latin typeface="+mj-lt"/>
              </a:rPr>
              <a:t>1.</a:t>
            </a:r>
            <a:r>
              <a:rPr lang="ru-RU" altLang="ru-RU" sz="2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Принцип развивающего образования,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в соответствии с которым главной целью дошкольного образования является развитие ребенка</a:t>
            </a:r>
          </a:p>
          <a:p>
            <a:pPr marL="442913" indent="-442913" algn="just" eaLnBrk="1" hangingPunct="1">
              <a:buFontTx/>
              <a:buNone/>
              <a:tabLst>
                <a:tab pos="441325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2. Принцип научной обоснованности и практической применимости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(содержание программы должно соответствовать основным положениям возрастной психологии и дошкольной педагогики, при этом иметь возможность реализации в массовой практике дошкольного образования)</a:t>
            </a:r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7000892" y="2786058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143768" y="5857892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80507-F2BE-416D-B647-053AC8383C9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827088" y="692696"/>
            <a:ext cx="7632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Построение образовательной деятельности 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в зоне ближайшего развития ребенка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1863" y="1693863"/>
            <a:ext cx="2663825" cy="183673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47"/>
          <p:cNvGrpSpPr>
            <a:grpSpLocks/>
          </p:cNvGrpSpPr>
          <p:nvPr/>
        </p:nvGrpSpPr>
        <p:grpSpPr bwMode="auto">
          <a:xfrm>
            <a:off x="447675" y="1693863"/>
            <a:ext cx="8372798" cy="4327525"/>
            <a:chOff x="447855" y="1694313"/>
            <a:chExt cx="8372187" cy="4326735"/>
          </a:xfrm>
        </p:grpSpPr>
        <p:grpSp>
          <p:nvGrpSpPr>
            <p:cNvPr id="7" name="Группа 9"/>
            <p:cNvGrpSpPr>
              <a:grpSpLocks/>
            </p:cNvGrpSpPr>
            <p:nvPr/>
          </p:nvGrpSpPr>
          <p:grpSpPr bwMode="auto">
            <a:xfrm>
              <a:off x="3564008" y="3861048"/>
              <a:ext cx="2160000" cy="2160000"/>
              <a:chOff x="3564008" y="3717032"/>
              <a:chExt cx="2160000" cy="2160000"/>
            </a:xfrm>
          </p:grpSpPr>
          <p:grpSp>
            <p:nvGrpSpPr>
              <p:cNvPr id="8" name="Группа 6"/>
              <p:cNvGrpSpPr>
                <a:grpSpLocks/>
              </p:cNvGrpSpPr>
              <p:nvPr/>
            </p:nvGrpSpPr>
            <p:grpSpPr bwMode="auto">
              <a:xfrm>
                <a:off x="3564008" y="3717032"/>
                <a:ext cx="2160000" cy="2160000"/>
                <a:chOff x="3492000" y="2349000"/>
                <a:chExt cx="2160000" cy="2160000"/>
              </a:xfrm>
            </p:grpSpPr>
            <p:sp>
              <p:nvSpPr>
                <p:cNvPr id="4" name="Овальная выноска 3"/>
                <p:cNvSpPr/>
                <p:nvPr/>
              </p:nvSpPr>
              <p:spPr>
                <a:xfrm>
                  <a:off x="3492000" y="2349000"/>
                  <a:ext cx="2160000" cy="2160000"/>
                </a:xfrm>
                <a:prstGeom prst="wedgeEllipseCallout">
                  <a:avLst>
                    <a:gd name="adj1" fmla="val -10024"/>
                    <a:gd name="adj2" fmla="val 40345"/>
                  </a:avLst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400" b="1" dirty="0"/>
                </a:p>
              </p:txBody>
            </p:sp>
            <p:sp>
              <p:nvSpPr>
                <p:cNvPr id="5" name="Овальная выноска 4"/>
                <p:cNvSpPr/>
                <p:nvPr/>
              </p:nvSpPr>
              <p:spPr>
                <a:xfrm>
                  <a:off x="4032000" y="2889000"/>
                  <a:ext cx="1080000" cy="1080000"/>
                </a:xfrm>
                <a:prstGeom prst="wedgeEllipseCallout">
                  <a:avLst>
                    <a:gd name="adj1" fmla="val -10024"/>
                    <a:gd name="adj2" fmla="val 40345"/>
                  </a:avLst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2400" b="1" dirty="0"/>
                    <a:t>УАР</a:t>
                  </a:r>
                </a:p>
              </p:txBody>
            </p:sp>
          </p:grpSp>
          <p:sp>
            <p:nvSpPr>
              <p:cNvPr id="19488" name="TextBox 5"/>
              <p:cNvSpPr txBox="1">
                <a:spLocks noChangeArrowheads="1"/>
              </p:cNvSpPr>
              <p:nvPr/>
            </p:nvSpPr>
            <p:spPr bwMode="auto">
              <a:xfrm>
                <a:off x="4283968" y="3805320"/>
                <a:ext cx="7200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400" b="1">
                    <a:solidFill>
                      <a:schemeClr val="bg1"/>
                    </a:solidFill>
                  </a:rPr>
                  <a:t>ЗБР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867928" y="1694313"/>
              <a:ext cx="2952114" cy="18360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500" b="1" dirty="0">
                  <a:solidFill>
                    <a:srgbClr val="002060"/>
                  </a:solidFill>
                </a:rPr>
                <a:t>«Зона ближайшего развития» (ЗБР)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1500" b="1" dirty="0">
                  <a:solidFill>
                    <a:srgbClr val="002060"/>
                  </a:solidFill>
                </a:rPr>
                <a:t>обозначает  то, что ребенок не может выполнить самостоятельно, но с чем он справляется с небольшой помощью</a:t>
              </a:r>
              <a:endParaRPr lang="ru-RU" sz="1500" dirty="0">
                <a:solidFill>
                  <a:srgbClr val="002060"/>
                </a:solidFill>
              </a:endParaRPr>
            </a:p>
          </p:txBody>
        </p:sp>
        <p:grpSp>
          <p:nvGrpSpPr>
            <p:cNvPr id="9" name="Группа 21"/>
            <p:cNvGrpSpPr>
              <a:grpSpLocks/>
            </p:cNvGrpSpPr>
            <p:nvPr/>
          </p:nvGrpSpPr>
          <p:grpSpPr bwMode="auto">
            <a:xfrm>
              <a:off x="467544" y="1694314"/>
              <a:ext cx="2664296" cy="1836400"/>
              <a:chOff x="467544" y="1665861"/>
              <a:chExt cx="2664296" cy="18364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66904" y="1665860"/>
                <a:ext cx="2665219" cy="183640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2939" y="1735697"/>
                <a:ext cx="2592198" cy="16967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 dirty="0">
                    <a:solidFill>
                      <a:srgbClr val="002060"/>
                    </a:solidFill>
                    <a:cs typeface="Arial" pitchFamily="34" charset="0"/>
                  </a:rPr>
                  <a:t>«Уровень актуального развития» (УАР)</a:t>
                </a: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 dirty="0">
                    <a:solidFill>
                      <a:srgbClr val="002060"/>
                    </a:solidFill>
                    <a:cs typeface="Arial" pitchFamily="34" charset="0"/>
                  </a:rPr>
                  <a:t>характеризуется тем, какие задания ребенок может выполнить вполне самостоятельно</a:t>
                </a:r>
                <a:endParaRPr lang="ru-RU" sz="1600" dirty="0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Группа 28"/>
            <p:cNvGrpSpPr>
              <a:grpSpLocks/>
            </p:cNvGrpSpPr>
            <p:nvPr/>
          </p:nvGrpSpPr>
          <p:grpSpPr bwMode="auto">
            <a:xfrm>
              <a:off x="447855" y="4705128"/>
              <a:ext cx="1872208" cy="1215584"/>
              <a:chOff x="365420" y="4267311"/>
              <a:chExt cx="1872208" cy="121558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5420" y="4267433"/>
                <a:ext cx="1871527" cy="33807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 err="1">
                    <a:solidFill>
                      <a:srgbClr val="002060"/>
                    </a:solidFill>
                  </a:rPr>
                  <a:t>обученность</a:t>
                </a:r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65420" y="4705503"/>
                <a:ext cx="1871527" cy="33807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>
                    <a:solidFill>
                      <a:srgbClr val="002060"/>
                    </a:solidFill>
                  </a:rPr>
                  <a:t>воспитанность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5420" y="5145161"/>
                <a:ext cx="1871527" cy="3380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>
                    <a:solidFill>
                      <a:srgbClr val="002060"/>
                    </a:solidFill>
                  </a:rPr>
                  <a:t>развитость</a:t>
                </a:r>
              </a:p>
            </p:txBody>
          </p:sp>
        </p:grpSp>
        <p:grpSp>
          <p:nvGrpSpPr>
            <p:cNvPr id="11" name="Группа 27"/>
            <p:cNvGrpSpPr>
              <a:grpSpLocks/>
            </p:cNvGrpSpPr>
            <p:nvPr/>
          </p:nvGrpSpPr>
          <p:grpSpPr bwMode="auto">
            <a:xfrm>
              <a:off x="6777663" y="4761989"/>
              <a:ext cx="1872208" cy="1203081"/>
              <a:chOff x="6783477" y="4254402"/>
              <a:chExt cx="1872208" cy="120308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784158" y="4254803"/>
                <a:ext cx="1871527" cy="338076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600" b="1" dirty="0">
                    <a:solidFill>
                      <a:srgbClr val="002060"/>
                    </a:solidFill>
                  </a:rPr>
                  <a:t>обучаемость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84158" y="4692873"/>
                <a:ext cx="1871527" cy="338076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600" b="1" dirty="0" err="1">
                    <a:solidFill>
                      <a:srgbClr val="002060"/>
                    </a:solidFill>
                  </a:rPr>
                  <a:t>воспитуемость</a:t>
                </a:r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84158" y="5119833"/>
                <a:ext cx="1871527" cy="338075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600" b="1" dirty="0" err="1">
                    <a:solidFill>
                      <a:srgbClr val="002060"/>
                    </a:solidFill>
                  </a:rPr>
                  <a:t>развиваемость</a:t>
                </a:r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2" name="Группа 36"/>
            <p:cNvGrpSpPr>
              <a:grpSpLocks/>
            </p:cNvGrpSpPr>
            <p:nvPr/>
          </p:nvGrpSpPr>
          <p:grpSpPr bwMode="auto">
            <a:xfrm>
              <a:off x="2308729" y="3502261"/>
              <a:ext cx="535079" cy="2286000"/>
              <a:chOff x="2308729" y="3502261"/>
              <a:chExt cx="535079" cy="2286000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2843219" y="3502145"/>
                <a:ext cx="0" cy="22855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>
                <a:endCxn id="21" idx="3"/>
              </p:cNvCxnSpPr>
              <p:nvPr/>
            </p:nvCxnSpPr>
            <p:spPr>
              <a:xfrm flipH="1">
                <a:off x="2319382" y="4873495"/>
                <a:ext cx="52383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H="1">
                <a:off x="2319382" y="5311565"/>
                <a:ext cx="52383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H="1">
                <a:off x="2308270" y="5763920"/>
                <a:ext cx="52383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37"/>
            <p:cNvGrpSpPr>
              <a:grpSpLocks/>
            </p:cNvGrpSpPr>
            <p:nvPr/>
          </p:nvGrpSpPr>
          <p:grpSpPr bwMode="auto">
            <a:xfrm flipH="1">
              <a:off x="6242584" y="3562128"/>
              <a:ext cx="535079" cy="2286000"/>
              <a:chOff x="2308729" y="3502261"/>
              <a:chExt cx="535079" cy="2286000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844584" y="3502592"/>
                <a:ext cx="0" cy="22855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 flipH="1">
                <a:off x="2319159" y="4873942"/>
                <a:ext cx="525425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flipH="1">
                <a:off x="2319159" y="5312012"/>
                <a:ext cx="525425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 flipH="1">
                <a:off x="2308048" y="5764367"/>
                <a:ext cx="525424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>
              <a:stCxn id="19" idx="3"/>
            </p:cNvCxnSpPr>
            <p:nvPr/>
          </p:nvCxnSpPr>
          <p:spPr>
            <a:xfrm>
              <a:off x="3132123" y="2611720"/>
              <a:ext cx="1368325" cy="21221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16" idx="1"/>
            </p:cNvCxnSpPr>
            <p:nvPr/>
          </p:nvCxnSpPr>
          <p:spPr>
            <a:xfrm flipH="1">
              <a:off x="5003648" y="2611720"/>
              <a:ext cx="1007990" cy="1609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714458" y="6165304"/>
            <a:ext cx="52995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98BAA-EF88-485F-9B4F-28F7DB8C78E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76250"/>
            <a:ext cx="7872442" cy="80961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A50021"/>
                </a:solidFill>
              </a:rPr>
              <a:t>Программа строится </a:t>
            </a:r>
            <a:br>
              <a:rPr lang="ru-RU" altLang="ru-RU" sz="2800" b="1" dirty="0" smtClean="0">
                <a:solidFill>
                  <a:srgbClr val="A50021"/>
                </a:solidFill>
              </a:rPr>
            </a:br>
            <a:r>
              <a:rPr lang="ru-RU" altLang="ru-RU" sz="2800" b="1" dirty="0" smtClean="0">
                <a:solidFill>
                  <a:srgbClr val="A50021"/>
                </a:solidFill>
              </a:rPr>
              <a:t>на основании следующих принципов </a:t>
            </a:r>
            <a:endParaRPr lang="ru-RU" altLang="ru-RU" sz="2800" dirty="0" smtClean="0">
              <a:solidFill>
                <a:srgbClr val="A50021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524000"/>
            <a:ext cx="8034366" cy="4598988"/>
          </a:xfrm>
        </p:spPr>
        <p:txBody>
          <a:bodyPr/>
          <a:lstStyle/>
          <a:p>
            <a:pPr marL="530225" indent="-530225" eaLnBrk="1" hangingPunct="1">
              <a:buClr>
                <a:srgbClr val="002060"/>
              </a:buClr>
              <a:buFontTx/>
              <a:buAutoNum type="arabicPeriod" startAt="3"/>
              <a:tabLst>
                <a:tab pos="442913" algn="l"/>
                <a:tab pos="530225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Принцип интеграции содержания дошкольного образования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в соответствии с возрастными возможностями и особенностями детей, спецификой и возможностями образовательных областей</a:t>
            </a:r>
          </a:p>
          <a:p>
            <a:pPr marL="0" indent="0" eaLnBrk="1" hangingPunct="1">
              <a:buClr>
                <a:srgbClr val="002060"/>
              </a:buClr>
              <a:buNone/>
              <a:tabLst>
                <a:tab pos="442913" algn="l"/>
                <a:tab pos="530225" algn="l"/>
              </a:tabLst>
            </a:pPr>
            <a:endParaRPr lang="ru-RU" altLang="ru-RU" sz="2400" dirty="0" smtClean="0">
              <a:solidFill>
                <a:srgbClr val="002060"/>
              </a:solidFill>
              <a:latin typeface="+mj-lt"/>
            </a:endParaRPr>
          </a:p>
          <a:p>
            <a:pPr marL="530225" indent="-530225">
              <a:buClr>
                <a:srgbClr val="002060"/>
              </a:buClr>
              <a:buFont typeface="+mj-lt"/>
              <a:buAutoNum type="arabicPeriod" startAt="4"/>
              <a:tabLst>
                <a:tab pos="442913" algn="l"/>
                <a:tab pos="530225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Комплексно-тематический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принцип построения образовательного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процесса</a:t>
            </a:r>
            <a:endParaRPr lang="ru-RU" altLang="ru-RU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2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73DE-4B9C-4BC0-A14C-5D3F9438E2B8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7"/>
            <a:ext cx="8229600" cy="3571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A50021"/>
                </a:solidFill>
              </a:rPr>
              <a:t>Принцип интеграции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285720" y="857232"/>
            <a:ext cx="8507412" cy="438785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Связан с возрастными особенностями детей дошкольного возраста, когда: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0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поведение и деятельность дошкольника представляют собой   «еще недостаточно дифференцированное целое»</a:t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A50021"/>
                </a:solidFill>
              </a:rPr>
              <a:t>  (</a:t>
            </a:r>
            <a:r>
              <a:rPr lang="ru-RU" altLang="ru-RU" sz="2000" b="1" dirty="0" err="1" smtClean="0">
                <a:solidFill>
                  <a:srgbClr val="A50021"/>
                </a:solidFill>
              </a:rPr>
              <a:t>Выготский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 Л.С.)</a:t>
            </a:r>
          </a:p>
          <a:p>
            <a:pPr marL="0" indent="0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«схватывание» целого раньше частей, позволяет индивиду   (в детском возрасте – О.С.,Н.Ф.) «сразу», интегрально видеть    предметы глазами всех людей…» 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(Давыдов В.В.)</a:t>
            </a:r>
          </a:p>
          <a:p>
            <a:pPr marL="0" indent="0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«прежде чем знание о целостности мира будет оформлено</a:t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002060"/>
                </a:solidFill>
              </a:rPr>
              <a:t>   в системе теоретических понятий ребенка, он должен</a:t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002060"/>
                </a:solidFill>
              </a:rPr>
              <a:t>   воссоздать подвижный интегральный образ действительности на уровне воображения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» (Давыдов В.В., Кудрявцев В.Т.)</a:t>
            </a:r>
          </a:p>
        </p:txBody>
      </p:sp>
    </p:spTree>
    <p:extLst>
      <p:ext uri="{BB962C8B-B14F-4D97-AF65-F5344CB8AC3E}">
        <p14:creationId xmlns:p14="http://schemas.microsoft.com/office/powerpoint/2010/main" val="1908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937E-2AB7-46E6-A4C0-4A0F172BDAF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561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Комплексно-тематический принцип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524000"/>
            <a:ext cx="8248680" cy="459898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arenR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Объединение комплекса различных видов специфических детских деятельностей вокруг единой «темы»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alt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arenR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Виды «тем»: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«организующие моменты», «тематические недели», «события», «реализация проектов», «сезонные явления в природе», «праздники», «традиции» и т.д.</a:t>
            </a:r>
          </a:p>
          <a:p>
            <a:pPr marL="609600" indent="-609600">
              <a:lnSpc>
                <a:spcPct val="90000"/>
              </a:lnSpc>
              <a:buClr>
                <a:srgbClr val="002060"/>
              </a:buClr>
              <a:buFontTx/>
              <a:buAutoNum type="arabicParenR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Тесная взаимосвязь и взаимозависимость</a:t>
            </a:r>
            <a:br>
              <a:rPr lang="ru-RU" altLang="ru-RU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с интеграцией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видов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детской деятельности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0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3590140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  <a:r>
                <a:rPr lang="ru-RU" altLang="ru-RU" sz="2400" i="1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</a:rPr>
                <a:t>Каковы цель и задачи Программы?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Какой контингент воспитанников детского сада?</a:t>
              </a:r>
            </a:p>
            <a:p>
              <a:pPr>
                <a:defRPr/>
              </a:pP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81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1498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Содержание Программы учитывает возрастные и индивидуальные особенности контингента детей, воспитывающихся в образовательном учреждении.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МДОУ</a:t>
            </a:r>
            <a:r>
              <a:rPr lang="ru-RU" sz="2400" b="1" dirty="0" smtClean="0">
                <a:solidFill>
                  <a:srgbClr val="002060"/>
                </a:solidFill>
              </a:rPr>
              <a:t> –</a:t>
            </a:r>
            <a:r>
              <a:rPr lang="ru-RU" sz="2400" dirty="0" smtClean="0">
                <a:solidFill>
                  <a:srgbClr val="002060"/>
                </a:solidFill>
              </a:rPr>
              <a:t> ….  </a:t>
            </a:r>
            <a:r>
              <a:rPr lang="ru-RU" sz="2400" b="1" dirty="0" smtClean="0">
                <a:solidFill>
                  <a:srgbClr val="002060"/>
                </a:solidFill>
              </a:rPr>
              <a:t>Всего в </a:t>
            </a:r>
            <a:r>
              <a:rPr lang="ru-RU" sz="2400" b="1" i="1" dirty="0" smtClean="0">
                <a:solidFill>
                  <a:srgbClr val="002060"/>
                </a:solidFill>
              </a:rPr>
              <a:t>МДОУ</a:t>
            </a:r>
            <a:r>
              <a:rPr lang="ru-RU" sz="2400" b="1" dirty="0" smtClean="0">
                <a:solidFill>
                  <a:srgbClr val="002060"/>
                </a:solidFill>
              </a:rPr>
              <a:t>  воспитывается … детей. Общее количество групп – … . Из них – …..</a:t>
            </a: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Структура групп МДОУ (кол-во групп и кол-во детей)  и особенности контингента (основные характеристики воспитанников: возрастные и индивидуальные). Возрастные характеристики можно найти во всех комплексных программах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3590140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Какой контингент воспитанников детского сада?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Какова социокультурная ситуация развития ребёнка (воспитанника детского сада)?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81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14984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	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В пояснительной записке можно отразить современную </a:t>
            </a:r>
            <a:r>
              <a:rPr lang="ru-RU" sz="2400" b="1" dirty="0" err="1" smtClean="0">
                <a:solidFill>
                  <a:srgbClr val="002060"/>
                </a:solidFill>
              </a:rPr>
              <a:t>социокультурную</a:t>
            </a:r>
            <a:r>
              <a:rPr lang="ru-RU" sz="2400" b="1" dirty="0" smtClean="0">
                <a:solidFill>
                  <a:srgbClr val="002060"/>
                </a:solidFill>
              </a:rPr>
              <a:t> ситуацию развития ребёнка (воспитанника Вашего детского сада).</a:t>
            </a:r>
          </a:p>
          <a:p>
            <a:pPr indent="982663"/>
            <a:endParaRPr lang="ru-RU" sz="2400" b="1" dirty="0" smtClean="0">
              <a:solidFill>
                <a:srgbClr val="002060"/>
              </a:solidFill>
            </a:endParaRPr>
          </a:p>
          <a:p>
            <a:pPr indent="982663"/>
            <a:r>
              <a:rPr lang="ru-RU" sz="2400" b="1" dirty="0" smtClean="0">
                <a:solidFill>
                  <a:srgbClr val="002060"/>
                </a:solidFill>
              </a:rPr>
              <a:t>Без учёта современной </a:t>
            </a:r>
            <a:r>
              <a:rPr lang="ru-RU" sz="2400" b="1" dirty="0" err="1" smtClean="0">
                <a:solidFill>
                  <a:srgbClr val="002060"/>
                </a:solidFill>
              </a:rPr>
              <a:t>социокультурной</a:t>
            </a:r>
            <a:r>
              <a:rPr lang="ru-RU" sz="2400" b="1" dirty="0" smtClean="0">
                <a:solidFill>
                  <a:srgbClr val="002060"/>
                </a:solidFill>
              </a:rPr>
              <a:t> ситуации мы не можем грамотно, правильно спланировать образовательный процесс в детском саду.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528" y="332656"/>
            <a:ext cx="8568952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A50021"/>
                </a:solidFill>
                <a:latin typeface="+mj-lt"/>
                <a:cs typeface="Times New Roman" pitchFamily="18" charset="0"/>
              </a:rPr>
              <a:t>Основная </a:t>
            </a:r>
            <a:r>
              <a:rPr lang="ru-RU" altLang="ru-RU" sz="2800" b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образовательная программа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Ст. 12 ФЗ «Об образовании в РФ»</a:t>
            </a:r>
            <a:endParaRPr lang="en-US" altLang="ru-RU" b="1" dirty="0">
              <a:solidFill>
                <a:srgbClr val="A50021"/>
              </a:solidFill>
              <a:latin typeface="+mj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ru-RU" alt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комплекс основных характеристик дошкольного образования (объём, содержание, целевые ориентиры), организационно-педагогических условий и иных компонентов</a:t>
            </a:r>
            <a:endParaRPr lang="ru-RU" altLang="ru-RU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B50-FB0E-434B-84A2-597DC367A2B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Современная социокультурная </a:t>
            </a:r>
            <a:r>
              <a:rPr lang="ru-RU" altLang="ru-RU" sz="2600" b="1" dirty="0" smtClean="0">
                <a:solidFill>
                  <a:srgbClr val="A50021"/>
                </a:solidFill>
                <a:latin typeface="+mj-lt"/>
              </a:rPr>
              <a:t>ситуация развития </a:t>
            </a: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ребёнка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1"/>
            </a:pPr>
            <a:r>
              <a:rPr lang="ru-RU" altLang="ru-RU" sz="1600" b="1" dirty="0">
                <a:solidFill>
                  <a:srgbClr val="C00000"/>
                </a:solidFill>
                <a:latin typeface="+mj-lt"/>
              </a:rPr>
              <a:t>) </a:t>
            </a:r>
            <a:r>
              <a:rPr lang="ru-RU" altLang="ru-RU" sz="2000" b="1" dirty="0" err="1">
                <a:solidFill>
                  <a:srgbClr val="C00000"/>
                </a:solidFill>
                <a:latin typeface="+mj-lt"/>
              </a:rPr>
              <a:t>Бóльшая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 открытость мира и доступность его познания для ребенка, больше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источников 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информации </a:t>
            </a:r>
            <a:r>
              <a:rPr lang="ru-RU" altLang="ru-RU" sz="2000" dirty="0">
                <a:latin typeface="+mj-lt"/>
              </a:rPr>
              <a:t>(телевидение, интернет, большое количество игр и игрушек)</a:t>
            </a:r>
            <a:br>
              <a:rPr lang="ru-RU" altLang="ru-RU" sz="2000" dirty="0">
                <a:latin typeface="+mj-lt"/>
              </a:rPr>
            </a:br>
            <a:r>
              <a:rPr lang="ru-RU" altLang="ru-RU" sz="2000" dirty="0">
                <a:solidFill>
                  <a:srgbClr val="A50021"/>
                </a:solidFill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агрессивность доступной для ребенка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информации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1"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2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Культурная неустойчивость окружающего мира, смешение культур в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совокупности     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с </a:t>
            </a:r>
            <a:r>
              <a:rPr lang="ru-RU" altLang="ru-RU" sz="2000" b="1" dirty="0" err="1">
                <a:solidFill>
                  <a:srgbClr val="C00000"/>
                </a:solidFill>
                <a:latin typeface="+mj-lt"/>
              </a:rPr>
              <a:t>многоязычностью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 </a:t>
            </a:r>
            <a:r>
              <a:rPr lang="ru-RU" altLang="ru-RU" sz="2000" b="1" dirty="0" err="1">
                <a:solidFill>
                  <a:srgbClr val="002060"/>
                </a:solidFill>
                <a:latin typeface="+mj-lt"/>
              </a:rPr>
              <a:t>разностность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 и иногда противоречивость предлагаемых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разными 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культурами образцов поведения и образцов отношения к окружающему миру </a:t>
            </a:r>
            <a:endParaRPr lang="ru-RU" altLang="ru-RU" sz="20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2"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3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Сложность окружающей среды с технологической точки зрения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нарушение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устоявшейся традиционной схемы передачи знаний и опыта от взрослых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детям </a:t>
            </a:r>
            <a:r>
              <a:rPr lang="ru-RU" altLang="ru-RU" sz="2000" b="1" dirty="0" smtClean="0">
                <a:solidFill>
                  <a:srgbClr val="A50021"/>
                </a:solidFill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формирование уже на этапе дошкольного детства универсальных,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комплексных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качеств личности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ребенка</a:t>
            </a: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1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858280" cy="622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Современная социокультурная </a:t>
            </a:r>
            <a:r>
              <a:rPr lang="ru-RU" altLang="ru-RU" sz="2600" b="1" dirty="0" smtClean="0">
                <a:solidFill>
                  <a:srgbClr val="A50021"/>
                </a:solidFill>
                <a:latin typeface="+mj-lt"/>
              </a:rPr>
              <a:t>ситуация развития </a:t>
            </a: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ребёнка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</a:pPr>
            <a:r>
              <a:rPr lang="ru-RU" altLang="ru-RU" sz="1600" b="1" dirty="0" smtClean="0">
                <a:solidFill>
                  <a:srgbClr val="C00000"/>
                </a:solidFill>
                <a:latin typeface="+mj-lt"/>
              </a:rPr>
              <a:t>4</a:t>
            </a:r>
            <a:r>
              <a:rPr lang="ru-RU" altLang="ru-RU" sz="1700" b="1" dirty="0" smtClean="0">
                <a:solidFill>
                  <a:srgbClr val="C00000"/>
                </a:solidFill>
                <a:latin typeface="+mj-lt"/>
              </a:rPr>
              <a:t>)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Быстрая изменяемость окружающего мира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новая методология познания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мира </a:t>
            </a:r>
            <a:r>
              <a:rPr lang="ru-RU" altLang="ru-RU" sz="2000" b="1" dirty="0" smtClean="0"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овладение ребенком комплексным инструментарием познания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мира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5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Быстрая изменяемость окружающего мира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понимание ребенком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важности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и неважности (второстепенности) информации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отбор содержания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дошкольного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образования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усиление роли взрослого в защите ребенка от негативного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воздействия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излишних источников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познания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5"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6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Агрессивность окружающей среды и ограниченность механизмов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приспособляемости    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человеческого организма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к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быстро изменяющимся условиям, наличие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 многочисленных вредных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для здоровья факторов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негативное влияние на здоровье детей –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как физическое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, так и психическое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возрастание роли инклюзивного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образования </a:t>
            </a:r>
            <a:r>
              <a:rPr lang="ru-RU" altLang="ru-RU" sz="2000" b="1" dirty="0" smtClean="0"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влияние на формирование у детей норм поведения, исключающих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     пренебрежительное отношение к детям с ограниченными возможностями здоровья  </a:t>
            </a:r>
          </a:p>
        </p:txBody>
      </p:sp>
    </p:spTree>
    <p:extLst>
      <p:ext uri="{BB962C8B-B14F-4D97-AF65-F5344CB8AC3E}">
        <p14:creationId xmlns:p14="http://schemas.microsoft.com/office/powerpoint/2010/main" val="15741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45262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 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Каковы цель и задачи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Какой контингент воспитанников детского сада?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Какова социокультурная ситуация развития ребёнка (воспитанника детского сада)?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Какими характеристиками необходимо дополнить пояснительную записку?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  <a:latin typeface="+mj-lt"/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36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14984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	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	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Кратко 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раскрыть приоритетное направление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 учреждения.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	Указать 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другие особенности построения ОП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- ДОУ работает в условиях 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полного дня (12-часового пребывания)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;</a:t>
            </a:r>
          </a:p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- соотношение обязательной части Программы и части, формируемой участниками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образовательных отношений           (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с учётом приоритетной деятельности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образовательного учреждения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) определено как 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75% и 25%;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+mj-lt"/>
              </a:rPr>
              <a:t>….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r>
              <a:rPr lang="ru-RU" sz="2400" dirty="0">
                <a:solidFill>
                  <a:srgbClr val="002060"/>
                </a:solidFill>
                <a:latin typeface="+mj-lt"/>
              </a:rPr>
              <a:t>Группы функционируют в режиме 5-дневной рабочей недели.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7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45262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Каковы цель и задачи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С учётом каких принципов и подходов строится Программа?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Какой контингент воспитанников детского сада?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Какова социокультурная ситуация развития ребёнка (воспитанника детского сада)?</a:t>
              </a: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Какими характеристиками необходимо дополнить пояснительную записку?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  <a:latin typeface="+mj-lt"/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64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9"/>
            <a:ext cx="8229600" cy="5270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Целевой раздел Программы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402383" y="1556792"/>
            <a:ext cx="8286808" cy="4156345"/>
            <a:chOff x="334385" y="92772"/>
            <a:chExt cx="6542449" cy="14502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34385" y="92772"/>
              <a:ext cx="6542449" cy="129082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88575" y="117897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  <a:latin typeface="+mj-lt"/>
                </a:rPr>
                <a:t>Целевые ориентиры развития ребёнка младенческого, раннего и дошкольного возрастов (в соответствии с контингентом воспитанников  организации), </a:t>
              </a:r>
            </a:p>
            <a:p>
              <a:pPr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  <a:latin typeface="+mj-lt"/>
                </a:rPr>
                <a:t>дополненные ориентирами, связанными с реализацией приоритетного направления деятельности организации (с учётом части, формируемой участниками образовательных отношений) …. </a:t>
              </a:r>
              <a:endParaRPr lang="ru-RU" altLang="ru-RU" sz="24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1071538" y="1000108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70122" y="102144"/>
              <a:ext cx="6388259" cy="14251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32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Планируемые </a:t>
              </a:r>
              <a:r>
                <a:rPr lang="ru-RU" alt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результаты освоения программы</a:t>
              </a:r>
              <a:endParaRPr lang="ru-RU" sz="3200" b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467544" y="1916832"/>
            <a:ext cx="8286808" cy="4464495"/>
            <a:chOff x="353682" y="172290"/>
            <a:chExt cx="6542449" cy="13682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53682" y="1253685"/>
              <a:ext cx="6542449" cy="2869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+mj-lt"/>
                </a:rPr>
                <a:t>дополненные промежуточными планируемыми результатами, предлагаемыми авторами примерных ООП</a:t>
              </a:r>
              <a:endParaRPr lang="ru-RU" sz="24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488575" y="172290"/>
              <a:ext cx="6388259" cy="2033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02629" y="4833052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4.6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40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8534400" cy="758825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A50021"/>
                </a:solidFill>
              </a:rPr>
              <a:t>Целевые ориентиры дошкольного образования</a:t>
            </a:r>
            <a:endParaRPr lang="ru-RU" sz="2400" dirty="0"/>
          </a:p>
        </p:txBody>
      </p:sp>
      <p:sp>
        <p:nvSpPr>
          <p:cNvPr id="12" name="Полилиния 11"/>
          <p:cNvSpPr/>
          <p:nvPr/>
        </p:nvSpPr>
        <p:spPr>
          <a:xfrm>
            <a:off x="467544" y="1412776"/>
            <a:ext cx="8229600" cy="1584176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Представляют собой социально – нормативные возрастные характеристики </a:t>
            </a:r>
            <a:r>
              <a:rPr lang="ru-RU" sz="2400" u="sng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возможных</a:t>
            </a:r>
            <a:r>
              <a:rPr lang="ru-RU" sz="2400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 достижений ребёнка на этапе завершения уровня ДО</a:t>
            </a:r>
          </a:p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							</a:t>
            </a:r>
            <a:r>
              <a:rPr lang="ru-RU" b="1" kern="1200" dirty="0" smtClean="0">
                <a:solidFill>
                  <a:srgbClr val="C00000"/>
                </a:solidFill>
                <a:cs typeface="Arial" pitchFamily="34" charset="0"/>
              </a:rPr>
              <a:t> (п.4.1. ФГОС ДО)</a:t>
            </a:r>
            <a:endParaRPr lang="ru-RU" b="1" kern="12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85804" y="3212976"/>
            <a:ext cx="8229600" cy="1152128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Определяются независимо от форм реализации Программы,</a:t>
            </a:r>
            <a:br>
              <a:rPr lang="ru-RU" sz="2000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2000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а также от её  характера, особенностей развития  детей</a:t>
            </a:r>
            <a:br>
              <a:rPr lang="ru-RU" sz="2000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2000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и видов Организации, реализующей Программу</a:t>
            </a:r>
          </a:p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							</a:t>
            </a: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(п.4.2.ФГОС ДО)</a:t>
            </a:r>
            <a:endParaRPr lang="ru-RU" b="1" kern="12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00034" y="4581128"/>
            <a:ext cx="8229600" cy="127886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Не</a:t>
            </a:r>
            <a:r>
              <a:rPr lang="ru-RU" sz="2000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подлежат непосредственной оценке, в том числе в виде педагогической диагностики (мониторинга), </a:t>
            </a:r>
            <a:r>
              <a:rPr lang="ru-RU" sz="2000" b="1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не</a:t>
            </a:r>
            <a:r>
              <a:rPr lang="ru-RU" sz="2000" kern="1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являются основой объективной оценки подготовки детей</a:t>
            </a:r>
          </a:p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							</a:t>
            </a: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(п.4.3. ФГОС ДО)</a:t>
            </a:r>
            <a:endParaRPr lang="ru-RU" b="1" kern="1200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1714487"/>
            <a:ext cx="8004204" cy="438468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аттестации педагогических кадров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оценки качества образования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оценки уровня развития детей, в том числе в рамках мониторинга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оценки выполнения муниципального (государственного) задания посредством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их включения в показатели качества выполнения задания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распределения стимулирующего фонда оплаты труда работников ДОО</a:t>
            </a:r>
          </a:p>
          <a:p>
            <a:pPr lvl="8">
              <a:spcAft>
                <a:spcPts val="600"/>
              </a:spcAft>
              <a:buClr>
                <a:srgbClr val="FF0000"/>
              </a:buCl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				</a:t>
            </a:r>
            <a:r>
              <a:rPr lang="ru-RU" sz="1900" b="1" dirty="0" smtClean="0">
                <a:solidFill>
                  <a:srgbClr val="C00000"/>
                </a:solidFill>
              </a:rPr>
              <a:t>п. 4.5.ФГОС ДО	</a:t>
            </a:r>
            <a:endParaRPr lang="ru-RU" sz="19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8786842" cy="1296144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>Целевые ориентиры</a:t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> не могут служить основанием для</a:t>
            </a:r>
            <a:endParaRPr lang="ru-RU" altLang="ru-RU" sz="3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7BFE6-83D3-401F-A97E-D30856CF9730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922338"/>
            <a:ext cx="8229600" cy="9350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Содержательный раздел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основной образовательной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857364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2.11.2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 descr="L:\Конкурс Воспитатель года\Конкурс Воспитатель года 2013. подписано\ДЕТИ\для презентации\выбрано\35.jpg"/>
          <p:cNvPicPr>
            <a:picLocks noChangeAspect="1" noChangeArrowheads="1"/>
          </p:cNvPicPr>
          <p:nvPr/>
        </p:nvPicPr>
        <p:blipFill>
          <a:blip r:embed="rId2" cstate="print"/>
          <a:srcRect l="11137"/>
          <a:stretch>
            <a:fillRect/>
          </a:stretch>
        </p:blipFill>
        <p:spPr bwMode="auto">
          <a:xfrm>
            <a:off x="2160240" y="2564904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08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18922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Georgia" pitchFamily="18" charset="0"/>
              <a:buChar char="–"/>
            </a:pP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От рождения до школы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Примерная общеобразовательная программа дошкольного образования / Под ред. Н.Е. </a:t>
            </a:r>
            <a:r>
              <a:rPr lang="ru-RU" sz="2000" dirty="0" err="1"/>
              <a:t>Вераксы</a:t>
            </a:r>
            <a:r>
              <a:rPr lang="ru-RU" sz="2000" dirty="0"/>
              <a:t>, Т.С. Комаровой, М. А. Васильевой. </a:t>
            </a:r>
          </a:p>
          <a:p>
            <a:pPr marL="285750" lvl="0" indent="-285750">
              <a:buFont typeface="Georgia" pitchFamily="18" charset="0"/>
              <a:buChar char="–"/>
            </a:pPr>
            <a:r>
              <a:rPr lang="ru-RU" sz="2000" dirty="0"/>
              <a:t>Примерная основная образовательная программа дошкольного образования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Мозаика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/ авт.-сост. В.Ю. </a:t>
            </a:r>
            <a:r>
              <a:rPr lang="ru-RU" sz="2000" dirty="0" err="1"/>
              <a:t>Белькович</a:t>
            </a:r>
            <a:r>
              <a:rPr lang="ru-RU" sz="2000" dirty="0"/>
              <a:t>, Н.В. </a:t>
            </a:r>
            <a:r>
              <a:rPr lang="ru-RU" sz="2000" dirty="0" err="1"/>
              <a:t>Гребёнкина</a:t>
            </a:r>
            <a:r>
              <a:rPr lang="ru-RU" sz="2000" dirty="0"/>
              <a:t>, И.А. </a:t>
            </a:r>
            <a:r>
              <a:rPr lang="ru-RU" sz="2000" dirty="0" err="1"/>
              <a:t>Кильдышева</a:t>
            </a:r>
            <a:r>
              <a:rPr lang="ru-RU" sz="2000" dirty="0"/>
              <a:t>. – М.: ООО «Русское слово – учебник», 2014. – 464 с. – (ФГОС ДО. Программно-методический комплекс «Мозаичный ПАРК»).</a:t>
            </a:r>
          </a:p>
          <a:p>
            <a:pPr marL="285750" lvl="0" indent="-285750">
              <a:buFont typeface="Georgia" pitchFamily="18" charset="0"/>
              <a:buChar char="–"/>
            </a:pPr>
            <a:r>
              <a:rPr lang="ru-RU" sz="2000" dirty="0"/>
              <a:t>Примерная основная образовательная программа дошкольного образования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Разноцветная планета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/ Под редакцией Е.А. </a:t>
            </a:r>
            <a:r>
              <a:rPr lang="ru-RU" sz="2000" dirty="0" err="1"/>
              <a:t>Хамраевой</a:t>
            </a:r>
            <a:r>
              <a:rPr lang="ru-RU" sz="2000" dirty="0"/>
              <a:t> и И.В. Мальцевой.</a:t>
            </a:r>
          </a:p>
          <a:p>
            <a:pPr marL="285750" indent="-285750">
              <a:buFont typeface="Georgia" pitchFamily="18" charset="0"/>
              <a:buChar char="–"/>
            </a:pPr>
            <a:r>
              <a:rPr lang="ru-RU" sz="2000" dirty="0"/>
              <a:t>Примерная основная образовательная программа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Радуга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/ Под редакцией Е.В. Соловьевой.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6856" y="715963"/>
            <a:ext cx="8229600" cy="42703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rgbClr val="C00000"/>
                </a:solidFill>
                <a:hlinkClick r:id="rId2" action="ppaction://hlinkpres?slideindex=1&amp;slidetitle="/>
              </a:rPr>
              <a:t>Проекты примерных ООП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78497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3000" b="1" dirty="0" smtClean="0">
                <a:solidFill>
                  <a:srgbClr val="A50021"/>
                </a:solidFill>
                <a:latin typeface="+mj-lt"/>
              </a:rPr>
              <a:t>Основная </a:t>
            </a:r>
            <a:r>
              <a:rPr lang="ru-RU" altLang="ru-RU" sz="3000" b="1" dirty="0">
                <a:solidFill>
                  <a:srgbClr val="A50021"/>
                </a:solidFill>
                <a:latin typeface="+mj-lt"/>
              </a:rPr>
              <a:t>образовательная программа дошкольного </a:t>
            </a:r>
            <a:r>
              <a:rPr lang="ru-RU" altLang="ru-RU" sz="3000" b="1" dirty="0" smtClean="0">
                <a:solidFill>
                  <a:srgbClr val="A50021"/>
                </a:solidFill>
                <a:latin typeface="+mj-lt"/>
              </a:rPr>
              <a:t> образования</a:t>
            </a:r>
          </a:p>
          <a:p>
            <a:pPr marL="0" lvl="1"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A50021"/>
                </a:solidFill>
                <a:latin typeface="+mj-lt"/>
              </a:rPr>
              <a:t>П. 2.5. ФГОС ДО </a:t>
            </a:r>
          </a:p>
          <a:p>
            <a:pPr marL="0" lvl="1" algn="ctr">
              <a:spcBef>
                <a:spcPct val="50000"/>
              </a:spcBef>
            </a:pPr>
            <a:endParaRPr lang="ru-RU" altLang="ru-RU" sz="2000" i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endParaRPr lang="ru-RU" altLang="ru-RU" sz="3200" b="1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785225" cy="494278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	</a:t>
            </a:r>
          </a:p>
          <a:p>
            <a:pPr marL="0" indent="0" eaLnBrk="1" hangingPunct="1">
              <a:buFontTx/>
              <a:buNone/>
            </a:pPr>
            <a:endParaRPr lang="ru-RU" alt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	разрабатывается и  утверждается</a:t>
            </a:r>
            <a:r>
              <a:rPr lang="en-US" alt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	организацией </a:t>
            </a: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самостоятельно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altLang="ru-RU" sz="2400" b="1" i="1" dirty="0" smtClean="0">
              <a:solidFill>
                <a:srgbClr val="002060"/>
              </a:solidFill>
              <a:latin typeface="+mj-lt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r>
              <a:rPr lang="en-US" alt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соответствии </a:t>
            </a:r>
            <a:r>
              <a:rPr lang="ru-RU" altLang="ru-RU" b="1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с федеральным государственным образовательным стандартом дошкольного образования</a:t>
            </a:r>
            <a:endParaRPr lang="ru-RU" altLang="ru-RU" b="1" dirty="0" smtClean="0">
              <a:solidFill>
                <a:srgbClr val="A50021"/>
              </a:solidFill>
              <a:latin typeface="+mj-lt"/>
              <a:cs typeface="Times New Roman" pitchFamily="18" charset="0"/>
            </a:endParaRPr>
          </a:p>
          <a:p>
            <a:pPr marL="893763" lvl="1" indent="-90488" eaLnBrk="1" hangingPunct="1">
              <a:buFont typeface="Arial" pitchFamily="34" charset="0"/>
              <a:buChar char="•"/>
            </a:pPr>
            <a:r>
              <a:rPr lang="en-US" alt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учетом соответствующей </a:t>
            </a:r>
            <a:r>
              <a:rPr lang="ru-RU" altLang="ru-RU" b="1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примерной основной образовательной программы дошкольного образования</a:t>
            </a:r>
          </a:p>
          <a:p>
            <a:pPr marL="400050" lvl="1" indent="0" eaLnBrk="1" hangingPunct="1">
              <a:buNone/>
            </a:pPr>
            <a:endParaRPr lang="ru-RU" altLang="ru-RU" sz="20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4398963" lvl="1" indent="-366713" eaLnBrk="1" hangingPunct="1">
              <a:buNone/>
            </a:pPr>
            <a:endParaRPr lang="ru-RU" altLang="ru-RU" sz="20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509935"/>
            <a:ext cx="8964488" cy="7588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Структура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основной образовательной программы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4470453"/>
              </p:ext>
            </p:extLst>
          </p:nvPr>
        </p:nvGraphicFramePr>
        <p:xfrm>
          <a:off x="179461" y="1412875"/>
          <a:ext cx="82089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44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51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34546953"/>
              </p:ext>
            </p:extLst>
          </p:nvPr>
        </p:nvGraphicFramePr>
        <p:xfrm>
          <a:off x="755576" y="692696"/>
          <a:ext cx="662473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0312" y="692696"/>
            <a:ext cx="792088" cy="3312368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развитие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</a:rPr>
              <a:t>Содержательный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раздел ООП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00506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Выстраивается с учётом Примерной ООП (обязательная часть) и дополнятся материалами, направленными на реализацию части, формируемой участниками образовательных отношений, с учётом используемых методических пособий, обеспечивающих реализацию данного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14176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Содержательный раздел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1354" y="1472872"/>
            <a:ext cx="814313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Описание образовательной деятельности, форм, способов, методов и средств реализации Программы по пяти образовательным областям (включая описание части, формируемой участниками образовательных отношений)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Особенности образовательной деятельности разных видов детской деятельности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- Способы и направления поддержки детской инициативы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Особенности взаимодействия педагогического коллектива с семьями воспитанников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Диагностика (мониторинг) –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иные характеристики</a:t>
            </a:r>
            <a:endParaRPr lang="ru-RU" i="1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08720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2.11.2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A401D-1587-4176-BD03-62B785160B56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476672"/>
            <a:ext cx="8229600" cy="427033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Примерная структура предъявления содержания образовательной области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1403648" y="1090604"/>
            <a:ext cx="6768752" cy="5146708"/>
            <a:chOff x="1475086" y="1428736"/>
            <a:chExt cx="6768752" cy="5146708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357554" y="2285992"/>
              <a:ext cx="2214578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Принципы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3071802" y="1857364"/>
              <a:ext cx="142876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2357422" y="1428736"/>
              <a:ext cx="1439862" cy="395288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Цель</a:t>
              </a: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5238734" y="1428736"/>
              <a:ext cx="1439863" cy="43180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Задачи</a:t>
              </a:r>
              <a:endParaRPr lang="ru-RU" sz="2400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797284" y="1679561"/>
              <a:ext cx="14414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518009" y="3786190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654409" y="4143380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Методы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3357554" y="3214686"/>
              <a:ext cx="2439996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Направления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572000" y="2857496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4500562" y="4643446"/>
              <a:ext cx="107157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 bwMode="auto">
            <a:xfrm rot="10800000" flipV="1">
              <a:off x="3428992" y="4643446"/>
              <a:ext cx="108267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4845064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Формы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2416172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Средства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 bwMode="auto">
            <a:xfrm>
              <a:off x="3230547" y="5643578"/>
              <a:ext cx="1198577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 bwMode="auto">
            <a:xfrm rot="10800000" flipV="1">
              <a:off x="4500562" y="5643578"/>
              <a:ext cx="1296988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 bwMode="auto">
            <a:xfrm rot="10800000" flipV="1">
              <a:off x="4643438" y="1928802"/>
              <a:ext cx="13303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 Box 3"/>
            <p:cNvSpPr txBox="1">
              <a:spLocks noChangeArrowheads="1"/>
            </p:cNvSpPr>
            <p:nvPr/>
          </p:nvSpPr>
          <p:spPr bwMode="auto">
            <a:xfrm>
              <a:off x="1475086" y="6143644"/>
              <a:ext cx="6768752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Содержание (по возрастным группам) 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684213" y="4412704"/>
            <a:ext cx="7775575" cy="1752600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Образовательная область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«Познавательное развитие»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 descr="D:\Личное\Фотографии\Фото. раб\ФОТО ДОУ\Рисунок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6" y="620688"/>
            <a:ext cx="5255568" cy="39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8463" y="333375"/>
            <a:ext cx="8353425" cy="118745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/>
              <a:t>Основная цель</a:t>
            </a:r>
            <a:endParaRPr lang="en-US" sz="2800" b="1"/>
          </a:p>
          <a:p>
            <a:pPr algn="ctr" eaLnBrk="1" hangingPunct="1">
              <a:lnSpc>
                <a:spcPct val="90000"/>
              </a:lnSpc>
            </a:pPr>
            <a:r>
              <a:rPr lang="ru-RU" b="1"/>
              <a:t>развитие познавательных интересов и познавательных способностей детей, которые можно подразделить на сенсорные, интеллектуально-познавательные и интеллектуально-творческие</a:t>
            </a:r>
            <a:endParaRPr lang="ru-RU"/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395288" y="1916113"/>
            <a:ext cx="8353425" cy="4319587"/>
            <a:chOff x="984" y="2470"/>
            <a:chExt cx="13153" cy="6805"/>
          </a:xfrm>
        </p:grpSpPr>
        <p:sp>
          <p:nvSpPr>
            <p:cNvPr id="78854" name="Text Box 4"/>
            <p:cNvSpPr txBox="1">
              <a:spLocks noChangeArrowheads="1"/>
            </p:cNvSpPr>
            <p:nvPr/>
          </p:nvSpPr>
          <p:spPr bwMode="auto">
            <a:xfrm>
              <a:off x="984" y="2470"/>
              <a:ext cx="13153" cy="6805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sz="2800" b="1"/>
                <a:t>Задачи познавательного развития</a:t>
              </a:r>
              <a:br>
                <a:rPr lang="ru-RU" sz="2800" b="1"/>
              </a:br>
              <a:r>
                <a:rPr lang="ru-RU" sz="1600" b="1"/>
                <a:t>в федеральном государственном образовательном стандарте дошкольного образования</a:t>
              </a:r>
              <a:endParaRPr lang="ru-RU" sz="1600"/>
            </a:p>
          </p:txBody>
        </p:sp>
        <p:grpSp>
          <p:nvGrpSpPr>
            <p:cNvPr id="78855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78860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Развитие интересов детей, любознательности и познавательной мотивации</a:t>
                </a:r>
                <a:endParaRPr lang="ru-RU" sz="1600"/>
              </a:p>
            </p:txBody>
          </p:sp>
          <p:sp>
            <p:nvSpPr>
              <p:cNvPr id="78861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познавательных действий, становление сознания</a:t>
                </a:r>
                <a:endParaRPr lang="ru-RU" sz="1600"/>
              </a:p>
            </p:txBody>
          </p:sp>
          <p:sp>
            <p:nvSpPr>
              <p:cNvPr id="78862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 dirty="0"/>
                  <a:t>Р</a:t>
                </a:r>
                <a:r>
                  <a:rPr lang="en-US" sz="1600" b="1" dirty="0" err="1"/>
                  <a:t>азвитие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воображения</a:t>
                </a:r>
                <a:r>
                  <a:rPr lang="en-US" sz="1600" b="1" dirty="0"/>
                  <a:t> и </a:t>
                </a:r>
                <a:r>
                  <a:rPr lang="en-US" sz="1600" b="1" dirty="0" err="1"/>
                  <a:t>творческой</a:t>
                </a:r>
                <a:r>
                  <a:rPr lang="ru-RU" sz="1600" b="1" dirty="0"/>
                  <a:t> </a:t>
                </a:r>
                <a:r>
                  <a:rPr lang="en-US" sz="1600" b="1" dirty="0" err="1"/>
                  <a:t>активности</a:t>
                </a:r>
                <a:endParaRPr lang="ru-RU" sz="1600" dirty="0"/>
              </a:p>
            </p:txBody>
          </p:sp>
        </p:grpSp>
        <p:grpSp>
          <p:nvGrpSpPr>
            <p:cNvPr id="78856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78857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sz="1600"/>
              </a:p>
            </p:txBody>
          </p:sp>
          <p:sp>
            <p:nvSpPr>
              <p:cNvPr id="78858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78859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об особенностях её природы, многообразии стран и народов</a:t>
                </a:r>
                <a:endParaRPr lang="ru-RU" sz="1600"/>
              </a:p>
            </p:txBody>
          </p:sp>
        </p:grpSp>
      </p:grpSp>
      <p:sp>
        <p:nvSpPr>
          <p:cNvPr id="78852" name="AutoShape 5"/>
          <p:cNvSpPr>
            <a:spLocks noChangeArrowheads="1"/>
          </p:cNvSpPr>
          <p:nvPr/>
        </p:nvSpPr>
        <p:spPr bwMode="auto">
          <a:xfrm>
            <a:off x="4435475" y="1557338"/>
            <a:ext cx="280988" cy="358775"/>
          </a:xfrm>
          <a:prstGeom prst="downArrow">
            <a:avLst>
              <a:gd name="adj1" fmla="val 39102"/>
              <a:gd name="adj2" fmla="val 55666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C8C5-8C6B-4CA4-8B03-8113E0EA3691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Примерной ООП «От рождения до школы»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72816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Развитие</a:t>
            </a:r>
            <a:r>
              <a:rPr lang="ru-RU" dirty="0"/>
              <a:t> познавательных </a:t>
            </a:r>
            <a:r>
              <a:rPr lang="ru-RU" dirty="0">
                <a:solidFill>
                  <a:srgbClr val="C00000"/>
                </a:solidFill>
              </a:rPr>
              <a:t>интересов детей</a:t>
            </a:r>
            <a:r>
              <a:rPr lang="ru-RU" dirty="0"/>
              <a:t>, расширение опыта ориентировки в окружающем, сенсорное развитие, развитие </a:t>
            </a:r>
            <a:r>
              <a:rPr lang="ru-RU" dirty="0">
                <a:solidFill>
                  <a:srgbClr val="C00000"/>
                </a:solidFill>
              </a:rPr>
              <a:t>любознательности и познавательной мотивации</a:t>
            </a:r>
            <a:r>
              <a:rPr lang="ru-RU" dirty="0"/>
              <a:t>; </a:t>
            </a:r>
            <a:r>
              <a:rPr lang="ru-RU" dirty="0">
                <a:solidFill>
                  <a:srgbClr val="C00000"/>
                </a:solidFill>
              </a:rPr>
              <a:t>формирование познавательных действий, становление сознания</a:t>
            </a:r>
            <a:r>
              <a:rPr lang="ru-RU" dirty="0"/>
              <a:t>; </a:t>
            </a:r>
            <a:r>
              <a:rPr lang="ru-RU" dirty="0">
                <a:solidFill>
                  <a:srgbClr val="C00000"/>
                </a:solidFill>
              </a:rPr>
              <a:t>развитие воображения и творческой активности</a:t>
            </a:r>
            <a:r>
              <a:rPr lang="ru-RU" dirty="0"/>
              <a:t>; </a:t>
            </a:r>
            <a:r>
              <a:rPr lang="ru-RU" dirty="0">
                <a:solidFill>
                  <a:srgbClr val="C00000"/>
                </a:solidFill>
              </a:rPr>
  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причинах и следствиях и др.)</a:t>
            </a:r>
            <a:r>
              <a:rPr lang="ru-RU" dirty="0"/>
              <a:t>.</a:t>
            </a:r>
          </a:p>
          <a:p>
            <a:r>
              <a:rPr lang="ru-RU" dirty="0"/>
              <a:t>Развитие восприятия, внимания, памяти, наблюдательности, способности анализировать, сравнивать, выделять характерные, существенные признаки предметов и явлений окружающего мира; умения устанавливать простейшие связи между предметами и явлениями, делать простейшие обобщения.</a:t>
            </a:r>
          </a:p>
          <a:p>
            <a:r>
              <a:rPr lang="ru-RU" dirty="0"/>
              <a:t>Ознакомление с окружающим социальным миром, расширение кругозора детей, формирование целостной картины мира</a:t>
            </a:r>
            <a:r>
              <a:rPr lang="ru-RU" dirty="0" smtClean="0"/>
              <a:t>.</a:t>
            </a:r>
          </a:p>
          <a:p>
            <a:r>
              <a:rPr lang="ru-RU" dirty="0"/>
              <a:t>Формирование первичных представлений </a:t>
            </a:r>
            <a:r>
              <a:rPr lang="ru-RU" dirty="0">
                <a:solidFill>
                  <a:srgbClr val="C00000"/>
                </a:solidFill>
              </a:rPr>
              <a:t>о малой родине и Отечестве</a:t>
            </a:r>
            <a:r>
              <a:rPr lang="ru-RU" dirty="0"/>
              <a:t>, </a:t>
            </a:r>
            <a:r>
              <a:rPr lang="ru-RU" dirty="0">
                <a:solidFill>
                  <a:srgbClr val="C00000"/>
                </a:solidFill>
              </a:rPr>
              <a:t>представлений о социокультурных ценностях нашего народа, об отечественных традициях и праздниках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Примерной ООП «От рождения до школы»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7987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элементарных представлений </a:t>
            </a:r>
            <a:r>
              <a:rPr lang="ru-RU" dirty="0">
                <a:solidFill>
                  <a:srgbClr val="C00000"/>
                </a:solidFill>
              </a:rPr>
              <a:t>о планете Земля как общем доме людей, о многообразии стран и народов мира</a:t>
            </a:r>
            <a:r>
              <a:rPr lang="ru-RU" dirty="0"/>
              <a:t>.</a:t>
            </a:r>
          </a:p>
          <a:p>
            <a:r>
              <a:rPr lang="ru-RU" dirty="0"/>
              <a:t>Формирование элементарных математических представлений, первичных представлений об основных свойствах и отношениях объектов окружающего мира: форме, цвете, размере, количестве, числе, части и целом, пространстве и времени.</a:t>
            </a:r>
          </a:p>
          <a:p>
            <a:r>
              <a:rPr lang="ru-RU" dirty="0"/>
              <a:t>Ознакомление с природой и природными явлениями. Развитие умения устанавливать причинно-следственные связи между природными явлениями. Формирование первичных представлений о природном многообразии планеты Земля. Формирование элементарных экологических представлений. Формирование понимания того, что человек – часть природы, что он должен беречь, охранять и защищать ее, что в природе все взаимосвязано, что жизнь человека на Земле во многом зависит от окружающей среды. Воспитание умения правильно вести себя в природе. Воспитание любви к природе, желания беречь ее.</a:t>
            </a:r>
          </a:p>
        </p:txBody>
      </p:sp>
    </p:spTree>
    <p:extLst>
      <p:ext uri="{BB962C8B-B14F-4D97-AF65-F5344CB8AC3E}">
        <p14:creationId xmlns:p14="http://schemas.microsoft.com/office/powerpoint/2010/main" val="13400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Примерной ООП «Мозаика»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916" y="184482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 познавательного развития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дошкольников состоит в расширении и обогащении ориентировки в окружающем мире, проживании ребёнком познавательно-исследовательской деятельности, освоенной как с помощью взрослых, так и </a:t>
            </a:r>
            <a:r>
              <a:rPr lang="ru-RU" dirty="0" smtClean="0"/>
              <a:t>самостоятельно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6916" y="3158966"/>
            <a:ext cx="8669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Образовательные задачи:</a:t>
            </a:r>
          </a:p>
          <a:p>
            <a:r>
              <a:rPr lang="ru-RU" dirty="0"/>
              <a:t>• содействовать проявлению и развитию у дошкольников потребности </a:t>
            </a:r>
            <a:r>
              <a:rPr lang="ru-RU" dirty="0" smtClean="0"/>
              <a:t>в </a:t>
            </a:r>
            <a:r>
              <a:rPr lang="ru-RU" dirty="0"/>
              <a:t>активном взаимодействии с окружающей действительностью, любознательности, радости открытий нового на основе вопросов, практических действий и </a:t>
            </a:r>
            <a:r>
              <a:rPr lang="ru-RU" dirty="0" smtClean="0"/>
              <a:t>выбора</a:t>
            </a:r>
            <a:endParaRPr lang="ru-RU" dirty="0"/>
          </a:p>
          <a:p>
            <a:r>
              <a:rPr lang="ru-RU" dirty="0"/>
              <a:t>• помогать ребёнку применять открытые им способы познания в разных видах деятельности, неожиданных </a:t>
            </a:r>
            <a:r>
              <a:rPr lang="ru-RU" dirty="0" smtClean="0"/>
              <a:t>комбинациях</a:t>
            </a:r>
            <a:endParaRPr lang="ru-RU" dirty="0"/>
          </a:p>
          <a:p>
            <a:r>
              <a:rPr lang="ru-RU" dirty="0"/>
              <a:t>• поддерживать процесс поиска вариантов продолжения и завершения гипотетических знаний путём </a:t>
            </a:r>
            <a:r>
              <a:rPr lang="ru-RU" dirty="0" err="1"/>
              <a:t>опытничества</a:t>
            </a:r>
            <a:r>
              <a:rPr lang="ru-RU" dirty="0"/>
              <a:t> и </a:t>
            </a:r>
            <a:r>
              <a:rPr lang="ru-RU" dirty="0" smtClean="0"/>
              <a:t>экспериментирования</a:t>
            </a:r>
            <a:endParaRPr lang="ru-RU" dirty="0"/>
          </a:p>
          <a:p>
            <a:r>
              <a:rPr lang="ru-RU" dirty="0"/>
              <a:t>• обогащать сенсорный опыт </a:t>
            </a:r>
            <a:r>
              <a:rPr lang="ru-RU" dirty="0" smtClean="0"/>
              <a:t>ребёнка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Примерной ООП «Разноцветная планета»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928" y="2233895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Развитие </a:t>
            </a:r>
            <a:r>
              <a:rPr lang="ru-RU" dirty="0">
                <a:solidFill>
                  <a:srgbClr val="C00000"/>
                </a:solidFill>
              </a:rPr>
              <a:t>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</p:spTree>
    <p:extLst>
      <p:ext uri="{BB962C8B-B14F-4D97-AF65-F5344CB8AC3E}">
        <p14:creationId xmlns:p14="http://schemas.microsoft.com/office/powerpoint/2010/main" val="20350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964488" cy="1052736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A50021"/>
                </a:solidFill>
                <a:effectLst/>
              </a:rPr>
              <a:t>ФЗ  «Об образовании в Российской Федерации» </a:t>
            </a:r>
            <a:br>
              <a:rPr lang="ru-RU" sz="2400" b="1" dirty="0" smtClean="0">
                <a:solidFill>
                  <a:srgbClr val="A50021"/>
                </a:solidFill>
                <a:effectLst/>
              </a:rPr>
            </a:br>
            <a:r>
              <a:rPr lang="ru-RU" sz="2400" b="1" dirty="0" smtClean="0">
                <a:solidFill>
                  <a:srgbClr val="A50021"/>
                </a:solidFill>
              </a:rPr>
              <a:t>статья 12 часть 6</a:t>
            </a:r>
            <a:r>
              <a:rPr lang="ru-RU" sz="2400" b="1" dirty="0" smtClean="0">
                <a:solidFill>
                  <a:srgbClr val="A50021"/>
                </a:solidFill>
                <a:effectLst/>
              </a:rPr>
              <a:t/>
            </a:r>
            <a:br>
              <a:rPr lang="ru-RU" sz="2400" b="1" dirty="0" smtClean="0">
                <a:solidFill>
                  <a:srgbClr val="A50021"/>
                </a:solidFill>
                <a:effectLst/>
              </a:rPr>
            </a:br>
            <a:endParaRPr lang="ru-RU" sz="1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412776"/>
            <a:ext cx="3240000" cy="144655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Федеральный государственный образовательный стандарт</a:t>
            </a:r>
          </a:p>
        </p:txBody>
      </p:sp>
      <p:sp>
        <p:nvSpPr>
          <p:cNvPr id="13" name="Плюс 12"/>
          <p:cNvSpPr/>
          <p:nvPr/>
        </p:nvSpPr>
        <p:spPr>
          <a:xfrm>
            <a:off x="3923928" y="1556792"/>
            <a:ext cx="985838" cy="1011238"/>
          </a:xfrm>
          <a:prstGeom prst="mathPlus">
            <a:avLst>
              <a:gd name="adj1" fmla="val 11463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1340768"/>
            <a:ext cx="3240000" cy="144655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Вариативные примерные основные образовательные ПРОГРАММЫ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4128" y="2852936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Экспертиза ПРОГРАММ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0152" y="3789040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Реестр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ПРОГРАММ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3573016"/>
            <a:ext cx="997605" cy="108596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195736" y="4869160"/>
            <a:ext cx="4438754" cy="11079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956376" y="2204864"/>
            <a:ext cx="530225" cy="2235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flipH="1" flipV="1">
            <a:off x="5148064" y="2492896"/>
            <a:ext cx="558800" cy="1862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746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28324"/>
              </p:ext>
            </p:extLst>
          </p:nvPr>
        </p:nvGraphicFramePr>
        <p:xfrm>
          <a:off x="323528" y="631656"/>
          <a:ext cx="8496944" cy="576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016224"/>
                <a:gridCol w="2376264"/>
                <a:gridCol w="1872208"/>
              </a:tblGrid>
              <a:tr h="113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«От рождения до школы»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«Мозаика»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«Разноцветная планета»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«Радуга»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4571919">
                <a:tc>
                  <a:txBody>
                    <a:bodyPr/>
                    <a:lstStyle/>
                    <a:p>
                      <a:endParaRPr kumimoji="0"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деятельности. 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к социокультурным ценностям. 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элементарных математических представлений.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 миром природы.</a:t>
                      </a:r>
                      <a:endParaRPr lang="ru-RU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Овладение познавательно-исследователь-</a:t>
                      </a:r>
                    </a:p>
                    <a:p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ской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деятельностью.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Природное окружение.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элементарных математических представлений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целостной картины мира, расширение кругозора.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элементарных математических представлений.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и продуктивной (конструктивной) деятельности.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развитие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Ребёнок и мир природы.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элементарных математических представлений.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социальным миром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0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Группа 17"/>
          <p:cNvGrpSpPr>
            <a:grpSpLocks/>
          </p:cNvGrpSpPr>
          <p:nvPr/>
        </p:nvGrpSpPr>
        <p:grpSpPr bwMode="auto">
          <a:xfrm>
            <a:off x="395288" y="549275"/>
            <a:ext cx="8280400" cy="5473700"/>
            <a:chOff x="365125" y="731838"/>
            <a:chExt cx="9922902" cy="5735637"/>
          </a:xfrm>
        </p:grpSpPr>
        <p:sp>
          <p:nvSpPr>
            <p:cNvPr id="79876" name="Line 2"/>
            <p:cNvSpPr>
              <a:spLocks noChangeShapeType="1"/>
            </p:cNvSpPr>
            <p:nvPr/>
          </p:nvSpPr>
          <p:spPr bwMode="auto">
            <a:xfrm>
              <a:off x="8661401" y="1410861"/>
              <a:ext cx="0" cy="42370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7" name="Line 3"/>
            <p:cNvSpPr>
              <a:spLocks noChangeShapeType="1"/>
            </p:cNvSpPr>
            <p:nvPr/>
          </p:nvSpPr>
          <p:spPr bwMode="auto">
            <a:xfrm>
              <a:off x="5235575" y="1410861"/>
              <a:ext cx="0" cy="3876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8" name="Line 4"/>
            <p:cNvSpPr>
              <a:spLocks noChangeShapeType="1"/>
            </p:cNvSpPr>
            <p:nvPr/>
          </p:nvSpPr>
          <p:spPr bwMode="auto">
            <a:xfrm>
              <a:off x="1898651" y="1410861"/>
              <a:ext cx="0" cy="4787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9" name="Rectangle 5"/>
            <p:cNvSpPr>
              <a:spLocks noChangeArrowheads="1"/>
            </p:cNvSpPr>
            <p:nvPr/>
          </p:nvSpPr>
          <p:spPr bwMode="auto">
            <a:xfrm>
              <a:off x="365125" y="1877968"/>
              <a:ext cx="3133247" cy="96647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МЫШЛЕНИЯ,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ПАМЯТИ И ВНИМАНИЯ</a:t>
              </a:r>
              <a:endParaRPr lang="ru-RU" sz="1600" dirty="0"/>
            </a:p>
          </p:txBody>
        </p:sp>
        <p:sp>
          <p:nvSpPr>
            <p:cNvPr id="79880" name="Rectangle 6"/>
            <p:cNvSpPr>
              <a:spLocks noChangeArrowheads="1"/>
            </p:cNvSpPr>
            <p:nvPr/>
          </p:nvSpPr>
          <p:spPr bwMode="auto">
            <a:xfrm>
              <a:off x="3717148" y="1877968"/>
              <a:ext cx="3131345" cy="11178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 smtClean="0"/>
                <a:t>ЛЮБОЗНАТЕЛЬ-НОСТИ</a:t>
              </a:r>
              <a:endParaRPr lang="ru-RU" sz="1600" dirty="0"/>
            </a:p>
          </p:txBody>
        </p:sp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7099610" y="1862996"/>
              <a:ext cx="3133247" cy="113282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ФОРМИРОВАНИЕ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СПЕЦИАЛЬНЫХ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СПОСОБОВ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ОРИЕНТАЦИИ</a:t>
              </a:r>
              <a:endParaRPr lang="ru-RU" sz="1600" dirty="0"/>
            </a:p>
          </p:txBody>
        </p:sp>
        <p:sp>
          <p:nvSpPr>
            <p:cNvPr id="79882" name="Rectangle 8"/>
            <p:cNvSpPr>
              <a:spLocks noChangeArrowheads="1"/>
            </p:cNvSpPr>
            <p:nvPr/>
          </p:nvSpPr>
          <p:spPr bwMode="auto">
            <a:xfrm>
              <a:off x="365125" y="3145530"/>
              <a:ext cx="3133247" cy="61381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РАЗЛИЧНЫЕ ВИДЫ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ДЕЯТЕЛЬНОСТИ</a:t>
              </a:r>
              <a:endParaRPr lang="ru-RU" sz="1600" dirty="0"/>
            </a:p>
          </p:txBody>
        </p:sp>
        <p:sp>
          <p:nvSpPr>
            <p:cNvPr id="79883" name="Rectangle 9"/>
            <p:cNvSpPr>
              <a:spLocks noChangeArrowheads="1"/>
            </p:cNvSpPr>
            <p:nvPr/>
          </p:nvSpPr>
          <p:spPr bwMode="auto">
            <a:xfrm>
              <a:off x="365125" y="4126976"/>
              <a:ext cx="3133247" cy="63211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ВОПРОСЫ ДЕТЕЙ</a:t>
              </a:r>
              <a:endParaRPr lang="ru-RU" sz="1600" dirty="0"/>
            </a:p>
          </p:txBody>
        </p:sp>
        <p:sp>
          <p:nvSpPr>
            <p:cNvPr id="79884" name="Rectangle 10"/>
            <p:cNvSpPr>
              <a:spLocks noChangeArrowheads="1"/>
            </p:cNvSpPr>
            <p:nvPr/>
          </p:nvSpPr>
          <p:spPr bwMode="auto">
            <a:xfrm>
              <a:off x="365125" y="5108422"/>
              <a:ext cx="3133247" cy="6104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ЗАНЯТИЯ ПО РАЗВИТИЮ ЛОГИКИ</a:t>
              </a:r>
              <a:endParaRPr lang="ru-RU" sz="1600" dirty="0"/>
            </a:p>
          </p:txBody>
        </p:sp>
        <p:sp>
          <p:nvSpPr>
            <p:cNvPr id="79885" name="Rectangle 11"/>
            <p:cNvSpPr>
              <a:spLocks noChangeArrowheads="1"/>
            </p:cNvSpPr>
            <p:nvPr/>
          </p:nvSpPr>
          <p:spPr bwMode="auto">
            <a:xfrm>
              <a:off x="365125" y="6068243"/>
              <a:ext cx="3133247" cy="39756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РАЗВИВАЮЩИЕ ИГРЫ</a:t>
              </a:r>
              <a:endParaRPr lang="ru-RU" sz="1600" dirty="0"/>
            </a:p>
          </p:txBody>
        </p:sp>
        <p:sp>
          <p:nvSpPr>
            <p:cNvPr id="79886" name="Rectangle 12"/>
            <p:cNvSpPr>
              <a:spLocks noChangeArrowheads="1"/>
            </p:cNvSpPr>
            <p:nvPr/>
          </p:nvSpPr>
          <p:spPr bwMode="auto">
            <a:xfrm>
              <a:off x="3717148" y="3597994"/>
              <a:ext cx="3131345" cy="104465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ПОЗНАВАТЕЛЬНОЙ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МОТИВАЦИИ</a:t>
              </a:r>
              <a:endParaRPr lang="ru-RU" sz="1600" dirty="0"/>
            </a:p>
          </p:txBody>
        </p:sp>
        <p:sp>
          <p:nvSpPr>
            <p:cNvPr id="79887" name="Rectangle 13"/>
            <p:cNvSpPr>
              <a:spLocks noChangeArrowheads="1"/>
            </p:cNvSpPr>
            <p:nvPr/>
          </p:nvSpPr>
          <p:spPr bwMode="auto">
            <a:xfrm>
              <a:off x="3717148" y="5331327"/>
              <a:ext cx="3131345" cy="11361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ВООБРАЖЕНИЯ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И ТВОРЧЕСКОЙ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АКТИВНОСТИ</a:t>
              </a:r>
              <a:endParaRPr lang="ru-RU" sz="1600" dirty="0"/>
            </a:p>
          </p:txBody>
        </p:sp>
        <p:sp>
          <p:nvSpPr>
            <p:cNvPr id="79888" name="Rectangle 14"/>
            <p:cNvSpPr>
              <a:spLocks noChangeArrowheads="1"/>
            </p:cNvSpPr>
            <p:nvPr/>
          </p:nvSpPr>
          <p:spPr bwMode="auto">
            <a:xfrm>
              <a:off x="7095805" y="3597994"/>
              <a:ext cx="3192222" cy="105630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ЭКСПЕРИМЕНТИРОВАНИЕ С ПРИРОДНЫМ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МАТЕРИАЛОМ</a:t>
              </a:r>
              <a:endParaRPr lang="ru-RU" sz="1600" dirty="0"/>
            </a:p>
          </p:txBody>
        </p:sp>
        <p:sp>
          <p:nvSpPr>
            <p:cNvPr id="79889" name="Rectangle 15"/>
            <p:cNvSpPr>
              <a:spLocks noChangeArrowheads="1"/>
            </p:cNvSpPr>
            <p:nvPr/>
          </p:nvSpPr>
          <p:spPr bwMode="auto">
            <a:xfrm>
              <a:off x="7099610" y="5339644"/>
              <a:ext cx="3133247" cy="112616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ИСПОЛЬЗОВАНИЕ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СХЕМ, СИМВОЛОВ,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ЗНАКОВ</a:t>
              </a:r>
              <a:endParaRPr lang="ru-RU" sz="1600" dirty="0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365125" y="731838"/>
              <a:ext cx="9920999" cy="6786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  <a:defRPr/>
              </a:pPr>
              <a:r>
                <a:rPr lang="ru-RU" sz="2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ПОЗНАВАТЕЛЬНОЕ РАЗВИТИЕ ДОШКОЛЬНИКОВ</a:t>
              </a:r>
              <a:endParaRPr lang="ru-RU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AD15-19A4-4621-83A9-680B357DE411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AA6F-F97C-4863-9582-D1B91318AF98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8534400" cy="760413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923" name="Group 8"/>
          <p:cNvGrpSpPr>
            <a:grpSpLocks/>
          </p:cNvGrpSpPr>
          <p:nvPr/>
        </p:nvGrpSpPr>
        <p:grpSpPr bwMode="auto">
          <a:xfrm>
            <a:off x="395288" y="3716338"/>
            <a:ext cx="8353425" cy="2449512"/>
            <a:chOff x="567" y="4237"/>
            <a:chExt cx="13156" cy="3856"/>
          </a:xfrm>
        </p:grpSpPr>
        <p:sp>
          <p:nvSpPr>
            <p:cNvPr id="9225" name="Text Box 9" descr="Букет"/>
            <p:cNvSpPr txBox="1">
              <a:spLocks noChangeArrowheads="1"/>
            </p:cNvSpPr>
            <p:nvPr/>
          </p:nvSpPr>
          <p:spPr bwMode="auto">
            <a:xfrm>
              <a:off x="567" y="4237"/>
              <a:ext cx="13156" cy="38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81933" name="Group 10"/>
            <p:cNvGrpSpPr>
              <a:grpSpLocks/>
            </p:cNvGrpSpPr>
            <p:nvPr/>
          </p:nvGrpSpPr>
          <p:grpSpPr bwMode="auto">
            <a:xfrm>
              <a:off x="680" y="4351"/>
              <a:ext cx="12929" cy="3604"/>
              <a:chOff x="680" y="4351"/>
              <a:chExt cx="12929" cy="3604"/>
            </a:xfrm>
          </p:grpSpPr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720" y="4352"/>
                <a:ext cx="5103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речевого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общения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, обеспечивающая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самостоя-тельное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использование слов, обозначающих математические понятия, явления окружающей действительности</a:t>
                </a:r>
              </a:p>
            </p:txBody>
          </p:sp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6577" y="4352"/>
                <a:ext cx="7031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обучения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, предполагающая использование детьми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совместных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действий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в освоении различных понятий. Для этого на занятиях дети организуются в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микрогруппы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по 3-4 человека. Такая организация 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atin typeface="Arial" pitchFamily="34" charset="0"/>
                    <a:cs typeface="Arial" charset="0"/>
                  </a:rPr>
                  <a:t>провоцирует</a:t>
                </a: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 активное речевое общение детей со сверстниками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680" y="7073"/>
                <a:ext cx="12928" cy="8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разнообразных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форм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взаимодействия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:</a:t>
                </a:r>
                <a:br>
                  <a:rPr lang="ru-RU" sz="1600" dirty="0">
                    <a:latin typeface="Arial" pitchFamily="34" charset="0"/>
                    <a:cs typeface="Arial" charset="0"/>
                  </a:rPr>
                </a:br>
                <a:r>
                  <a:rPr lang="ru-RU" sz="1600" dirty="0">
                    <a:latin typeface="Arial" pitchFamily="34" charset="0"/>
                    <a:cs typeface="Arial" charset="0"/>
                  </a:rPr>
                  <a:t>“педагог - дети”, “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дети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-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дети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”</a:t>
                </a:r>
              </a:p>
            </p:txBody>
          </p:sp>
          <p:sp>
            <p:nvSpPr>
              <p:cNvPr id="81937" name="Line 13"/>
              <p:cNvSpPr>
                <a:spLocks noChangeShapeType="1"/>
              </p:cNvSpPr>
              <p:nvPr/>
            </p:nvSpPr>
            <p:spPr bwMode="auto">
              <a:xfrm>
                <a:off x="1474" y="6619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8" name="Line 13"/>
              <p:cNvSpPr>
                <a:spLocks noChangeShapeType="1"/>
              </p:cNvSpPr>
              <p:nvPr/>
            </p:nvSpPr>
            <p:spPr bwMode="auto">
              <a:xfrm>
                <a:off x="12815" y="6619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9" name="Line 13"/>
              <p:cNvSpPr>
                <a:spLocks noChangeShapeType="1"/>
              </p:cNvSpPr>
              <p:nvPr/>
            </p:nvSpPr>
            <p:spPr bwMode="auto">
              <a:xfrm>
                <a:off x="5812" y="5699"/>
                <a:ext cx="766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24" name="AutoShape 17"/>
          <p:cNvSpPr>
            <a:spLocks noChangeArrowheads="1"/>
          </p:cNvSpPr>
          <p:nvPr/>
        </p:nvSpPr>
        <p:spPr bwMode="auto">
          <a:xfrm>
            <a:off x="8435975" y="2852738"/>
            <a:ext cx="457200" cy="1463675"/>
          </a:xfrm>
          <a:prstGeom prst="curvedLeftArrow">
            <a:avLst>
              <a:gd name="adj1" fmla="val 33629"/>
              <a:gd name="adj2" fmla="val 108655"/>
              <a:gd name="adj3" fmla="val 4027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81925" name="Group 2"/>
          <p:cNvGrpSpPr>
            <a:grpSpLocks/>
          </p:cNvGrpSpPr>
          <p:nvPr/>
        </p:nvGrpSpPr>
        <p:grpSpPr bwMode="auto">
          <a:xfrm>
            <a:off x="417513" y="1524000"/>
            <a:ext cx="8258175" cy="1833563"/>
            <a:chOff x="432" y="2160"/>
            <a:chExt cx="13005" cy="2888"/>
          </a:xfrm>
        </p:grpSpPr>
        <p:grpSp>
          <p:nvGrpSpPr>
            <p:cNvPr id="81927" name="Group 3"/>
            <p:cNvGrpSpPr>
              <a:grpSpLocks/>
            </p:cNvGrpSpPr>
            <p:nvPr/>
          </p:nvGrpSpPr>
          <p:grpSpPr bwMode="auto">
            <a:xfrm>
              <a:off x="432" y="2160"/>
              <a:ext cx="13005" cy="2888"/>
              <a:chOff x="432" y="2160"/>
              <a:chExt cx="13005" cy="2888"/>
            </a:xfrm>
          </p:grpSpPr>
          <p:sp>
            <p:nvSpPr>
              <p:cNvPr id="9220" name="Text Box 4" descr="Белый мрамор"/>
              <p:cNvSpPr txBox="1">
                <a:spLocks noChangeArrowheads="1"/>
              </p:cNvSpPr>
              <p:nvPr/>
            </p:nvSpPr>
            <p:spPr bwMode="auto">
              <a:xfrm>
                <a:off x="432" y="2160"/>
                <a:ext cx="13005" cy="288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81930" name="Text Box 5"/>
              <p:cNvSpPr txBox="1">
                <a:spLocks noChangeArrowheads="1"/>
              </p:cNvSpPr>
              <p:nvPr/>
            </p:nvSpPr>
            <p:spPr bwMode="auto">
              <a:xfrm>
                <a:off x="510" y="2325"/>
                <a:ext cx="6124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 dirty="0">
                    <a:latin typeface="Arial" pitchFamily="34" charset="0"/>
                  </a:rPr>
                  <a:t>Обеспечение</a:t>
                </a:r>
                <a:r>
                  <a:rPr lang="ru-RU" altLang="ru-RU" sz="1600" dirty="0">
                    <a:latin typeface="Arial" pitchFamily="34" charset="0"/>
                  </a:rPr>
                  <a:t> </a:t>
                </a:r>
                <a:r>
                  <a:rPr lang="ru-RU" altLang="ru-RU" sz="1600" b="1" u="sng" dirty="0">
                    <a:latin typeface="Arial" pitchFamily="34" charset="0"/>
                  </a:rPr>
                  <a:t>использования</a:t>
                </a:r>
                <a:r>
                  <a:rPr lang="ru-RU" altLang="ru-RU" sz="1600" dirty="0">
                    <a:latin typeface="Arial" pitchFamily="34" charset="0"/>
                  </a:rPr>
                  <a:t> собственных, в том числе “ручных”, </a:t>
                </a:r>
                <a:r>
                  <a:rPr lang="ru-RU" altLang="ru-RU" sz="1600" b="1" u="sng" dirty="0">
                    <a:latin typeface="Arial" pitchFamily="34" charset="0"/>
                  </a:rPr>
                  <a:t>действий</a:t>
                </a:r>
                <a:r>
                  <a:rPr lang="ru-RU" altLang="ru-RU" sz="1600" dirty="0">
                    <a:latin typeface="Arial" pitchFamily="34" charset="0"/>
                  </a:rPr>
                  <a:t> в познании различных количественных групп, дающих возможность накопления чувственного опыта предметно-количественного содержания</a:t>
                </a:r>
              </a:p>
            </p:txBody>
          </p:sp>
          <p:sp>
            <p:nvSpPr>
              <p:cNvPr id="81931" name="Text Box 6"/>
              <p:cNvSpPr txBox="1">
                <a:spLocks noChangeArrowheads="1"/>
              </p:cNvSpPr>
              <p:nvPr/>
            </p:nvSpPr>
            <p:spPr bwMode="auto">
              <a:xfrm>
                <a:off x="7540" y="2325"/>
                <a:ext cx="5783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>
                    <a:latin typeface="Arial" pitchFamily="34" charset="0"/>
                  </a:rPr>
                  <a:t>Использование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разнообразного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дидактического</a:t>
                </a:r>
                <a:endParaRPr lang="ru-RU" altLang="ru-RU" sz="1600">
                  <a:latin typeface="Arial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>
                    <a:latin typeface="Arial" pitchFamily="34" charset="0"/>
                  </a:rPr>
                  <a:t>наглядного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материала</a:t>
                </a:r>
                <a:r>
                  <a:rPr lang="ru-RU" altLang="ru-RU" sz="1600">
                    <a:latin typeface="Arial" pitchFamily="34" charset="0"/>
                  </a:rPr>
                  <a:t>,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>
                    <a:latin typeface="Arial" pitchFamily="34" charset="0"/>
                  </a:rPr>
                  <a:t>способствующего выполнению каждым ребенком действий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>
                    <a:latin typeface="Arial" pitchFamily="34" charset="0"/>
                  </a:rPr>
                  <a:t>с различными предметами, величинами</a:t>
                </a:r>
              </a:p>
            </p:txBody>
          </p:sp>
        </p:grpSp>
        <p:sp>
          <p:nvSpPr>
            <p:cNvPr id="81928" name="Line 7"/>
            <p:cNvSpPr>
              <a:spLocks noChangeShapeType="1"/>
            </p:cNvSpPr>
            <p:nvPr/>
          </p:nvSpPr>
          <p:spPr bwMode="auto">
            <a:xfrm>
              <a:off x="6633" y="3687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419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F3807-682E-467C-9292-EFDA11C5B174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  <p:grpSp>
        <p:nvGrpSpPr>
          <p:cNvPr id="82947" name="Group 2"/>
          <p:cNvGrpSpPr>
            <a:grpSpLocks/>
          </p:cNvGrpSpPr>
          <p:nvPr/>
        </p:nvGrpSpPr>
        <p:grpSpPr bwMode="auto">
          <a:xfrm>
            <a:off x="400050" y="2925663"/>
            <a:ext cx="8348663" cy="3095625"/>
            <a:chOff x="432" y="7920"/>
            <a:chExt cx="13149" cy="4875"/>
          </a:xfrm>
        </p:grpSpPr>
        <p:sp>
          <p:nvSpPr>
            <p:cNvPr id="10243" name="Text Box 3" descr="Почтовая бумага"/>
            <p:cNvSpPr txBox="1">
              <a:spLocks noChangeArrowheads="1"/>
            </p:cNvSpPr>
            <p:nvPr/>
          </p:nvSpPr>
          <p:spPr bwMode="auto">
            <a:xfrm>
              <a:off x="432" y="7920"/>
              <a:ext cx="13149" cy="487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5983" y="8032"/>
              <a:ext cx="4536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+mn-lt"/>
                  <a:cs typeface="Arial" charset="0"/>
                </a:rPr>
                <a:t>Психологическая перестройка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позиции </a:t>
              </a:r>
              <a:r>
                <a:rPr lang="ru-RU" sz="1400" dirty="0" smtClean="0">
                  <a:latin typeface="+mn-lt"/>
                  <a:cs typeface="Arial" charset="0"/>
                </a:rPr>
                <a:t>педагога  </a:t>
              </a:r>
              <a:r>
                <a:rPr lang="ru-RU" sz="1400" dirty="0">
                  <a:latin typeface="+mn-lt"/>
                  <a:cs typeface="Arial" charset="0"/>
                </a:rPr>
                <a:t>на </a:t>
              </a:r>
              <a:r>
                <a:rPr lang="ru-RU" sz="1400" b="1" u="sng" dirty="0">
                  <a:latin typeface="+mn-lt"/>
                  <a:cs typeface="Arial" charset="0"/>
                </a:rPr>
                <a:t>личностно</a:t>
              </a:r>
              <a:r>
                <a:rPr lang="ru-RU" sz="1400" dirty="0">
                  <a:latin typeface="+mn-lt"/>
                  <a:cs typeface="Arial" charset="0"/>
                </a:rPr>
                <a:t>-</a:t>
              </a:r>
              <a:r>
                <a:rPr lang="ru-RU" sz="1400" b="1" u="sng" dirty="0">
                  <a:latin typeface="+mn-lt"/>
                  <a:cs typeface="Arial" charset="0"/>
                </a:rPr>
                <a:t>ориентированное</a:t>
              </a:r>
              <a:r>
                <a:rPr lang="ru-RU" sz="1400" dirty="0">
                  <a:latin typeface="+mn-lt"/>
                  <a:cs typeface="Arial" charset="0"/>
                </a:rPr>
                <a:t> </a:t>
              </a:r>
              <a:r>
                <a:rPr lang="ru-RU" sz="1400" b="1" u="sng" dirty="0">
                  <a:latin typeface="+mn-lt"/>
                  <a:cs typeface="Arial" charset="0"/>
                </a:rPr>
                <a:t>взаимодействие</a:t>
              </a:r>
              <a:r>
                <a:rPr lang="ru-RU" sz="1400" dirty="0">
                  <a:latin typeface="+mn-lt"/>
                  <a:cs typeface="Arial" charset="0"/>
                </a:rPr>
                <a:t> с ребенком</a:t>
              </a:r>
              <a:br>
                <a:rPr lang="ru-RU" sz="1400" dirty="0">
                  <a:latin typeface="+mn-lt"/>
                  <a:cs typeface="Arial" charset="0"/>
                </a:rPr>
              </a:br>
              <a:r>
                <a:rPr lang="ru-RU" sz="1400" dirty="0">
                  <a:latin typeface="+mn-lt"/>
                  <a:cs typeface="Arial" charset="0"/>
                </a:rPr>
                <a:t>в процессе обучения,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содержанием которого является </a:t>
              </a:r>
              <a:r>
                <a:rPr lang="ru-RU" sz="1400" b="1" i="1" dirty="0">
                  <a:latin typeface="+mn-lt"/>
                  <a:cs typeface="Arial" charset="0"/>
                </a:rPr>
                <a:t>формирование у детей средств и способов приобретения знаний</a:t>
              </a:r>
              <a:br>
                <a:rPr lang="ru-RU" sz="1400" b="1" i="1" dirty="0">
                  <a:latin typeface="+mn-lt"/>
                  <a:cs typeface="Arial" charset="0"/>
                </a:rPr>
              </a:br>
              <a:r>
                <a:rPr lang="ru-RU" sz="1400" dirty="0">
                  <a:latin typeface="+mn-lt"/>
                  <a:cs typeface="Arial" charset="0"/>
                </a:rPr>
                <a:t>в ходе специально организованной самостоятельной деятельности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577" y="8032"/>
              <a:ext cx="5293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latin typeface="+mn-lt"/>
                  <a:cs typeface="Arial" charset="0"/>
                </a:rPr>
                <a:t>Позиция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b="1" u="sng" dirty="0">
                  <a:latin typeface="+mn-lt"/>
                  <a:cs typeface="Arial" charset="0"/>
                </a:rPr>
                <a:t>педагога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br>
                <a:rPr lang="ru-RU" sz="1600" dirty="0">
                  <a:latin typeface="+mn-lt"/>
                  <a:cs typeface="Arial" charset="0"/>
                </a:rPr>
              </a:br>
              <a:r>
                <a:rPr lang="ru-RU" sz="1400" dirty="0">
                  <a:latin typeface="+mn-lt"/>
                  <a:cs typeface="Arial" charset="0"/>
                </a:rPr>
                <a:t>при организации жизни детей в детском саду, </a:t>
              </a:r>
              <a:r>
                <a:rPr lang="ru-RU" sz="1400" dirty="0" smtClean="0">
                  <a:latin typeface="+mn-lt"/>
                  <a:cs typeface="Arial" charset="0"/>
                </a:rPr>
                <a:t> дающая </a:t>
              </a:r>
              <a:r>
                <a:rPr lang="ru-RU" sz="1400" dirty="0">
                  <a:latin typeface="+mn-lt"/>
                  <a:cs typeface="Arial" charset="0"/>
                </a:rPr>
                <a:t>возможность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самостоятельного накопления </a:t>
              </a:r>
              <a:r>
                <a:rPr lang="ru-RU" sz="1400" dirty="0" smtClean="0">
                  <a:latin typeface="+mn-lt"/>
                  <a:cs typeface="Arial" charset="0"/>
                </a:rPr>
                <a:t>чувственного </a:t>
              </a:r>
              <a:r>
                <a:rPr lang="ru-RU" sz="1400" dirty="0">
                  <a:latin typeface="+mn-lt"/>
                  <a:cs typeface="Arial" charset="0"/>
                </a:rPr>
                <a:t>опыта и его осмысления. Основная роль воспитателя </a:t>
              </a:r>
              <a:r>
                <a:rPr lang="ru-RU" sz="1400" dirty="0" smtClean="0">
                  <a:latin typeface="+mn-lt"/>
                  <a:cs typeface="Arial" charset="0"/>
                </a:rPr>
                <a:t>- </a:t>
              </a:r>
              <a:r>
                <a:rPr lang="ru-RU" sz="1400" b="1" i="1" dirty="0" smtClean="0">
                  <a:latin typeface="+mn-lt"/>
                  <a:cs typeface="Arial" charset="0"/>
                </a:rPr>
                <a:t>организация </a:t>
              </a:r>
              <a:r>
                <a:rPr lang="ru-RU" sz="1400" b="1" i="1" dirty="0">
                  <a:latin typeface="+mn-lt"/>
                  <a:cs typeface="Arial" charset="0"/>
                </a:rPr>
                <a:t>ситуаций для </a:t>
              </a:r>
              <a:r>
                <a:rPr lang="ru-RU" sz="1400" b="1" i="1" dirty="0" smtClean="0">
                  <a:latin typeface="+mn-lt"/>
                  <a:cs typeface="Arial" charset="0"/>
                </a:rPr>
                <a:t>познания </a:t>
              </a:r>
              <a:r>
                <a:rPr lang="ru-RU" sz="1400" b="1" i="1" dirty="0">
                  <a:latin typeface="+mn-lt"/>
                  <a:cs typeface="Arial" charset="0"/>
                </a:rPr>
                <a:t>детьми отношений между предметами</a:t>
              </a:r>
              <a:r>
                <a:rPr lang="ru-RU" sz="1400" dirty="0">
                  <a:latin typeface="+mn-lt"/>
                  <a:cs typeface="Arial" charset="0"/>
                </a:rPr>
                <a:t>, когда ребенок сохраняет в процессе обучения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latin typeface="+mn-lt"/>
                  <a:cs typeface="Arial" charset="0"/>
                </a:rPr>
                <a:t>чувство комфортности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latin typeface="+mn-lt"/>
                  <a:cs typeface="Arial" charset="0"/>
                </a:rPr>
                <a:t>и уверенности в собственных силах</a:t>
              </a:r>
              <a:endParaRPr lang="ru-RU" sz="1400" dirty="0">
                <a:latin typeface="+mn-lt"/>
                <a:cs typeface="Arial" charset="0"/>
              </a:endParaRP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0633" y="8032"/>
              <a:ext cx="2833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latin typeface="+mn-lt"/>
                  <a:cs typeface="Arial" charset="0"/>
                </a:rPr>
                <a:t>Фиксация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b="1" u="sng" dirty="0">
                  <a:latin typeface="+mn-lt"/>
                  <a:cs typeface="Arial" charset="0"/>
                </a:rPr>
                <a:t>успеха</a:t>
              </a:r>
              <a:r>
                <a:rPr lang="ru-RU" sz="1600" dirty="0">
                  <a:latin typeface="+mn-lt"/>
                  <a:cs typeface="Arial" charset="0"/>
                </a:rPr>
                <a:t>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достигнутого ребенком,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его аргументация создает </a:t>
              </a:r>
              <a:r>
                <a:rPr lang="ru-RU" sz="1400" dirty="0" err="1">
                  <a:latin typeface="+mn-lt"/>
                  <a:cs typeface="Arial" charset="0"/>
                </a:rPr>
                <a:t>положи-тельный</a:t>
              </a:r>
              <a:r>
                <a:rPr lang="ru-RU" sz="1400" dirty="0">
                  <a:latin typeface="+mn-lt"/>
                  <a:cs typeface="Arial" charset="0"/>
                </a:rPr>
                <a:t> </a:t>
              </a:r>
              <a:r>
                <a:rPr lang="ru-RU" sz="1400" dirty="0" err="1">
                  <a:latin typeface="+mn-lt"/>
                  <a:cs typeface="Arial" charset="0"/>
                </a:rPr>
                <a:t>эмоцио-нальный</a:t>
              </a:r>
              <a:r>
                <a:rPr lang="ru-RU" sz="1400" dirty="0">
                  <a:latin typeface="+mn-lt"/>
                  <a:cs typeface="Arial" charset="0"/>
                </a:rPr>
                <a:t> фон для проведения обучения, способствует возникновению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познавательного интереса</a:t>
              </a:r>
            </a:p>
          </p:txBody>
        </p:sp>
      </p:grpSp>
      <p:grpSp>
        <p:nvGrpSpPr>
          <p:cNvPr id="82948" name="Группа 18"/>
          <p:cNvGrpSpPr>
            <a:grpSpLocks/>
          </p:cNvGrpSpPr>
          <p:nvPr/>
        </p:nvGrpSpPr>
        <p:grpSpPr bwMode="auto">
          <a:xfrm>
            <a:off x="200025" y="1412875"/>
            <a:ext cx="4443413" cy="2182813"/>
            <a:chOff x="200025" y="1412776"/>
            <a:chExt cx="4443983" cy="2182168"/>
          </a:xfrm>
        </p:grpSpPr>
        <p:sp>
          <p:nvSpPr>
            <p:cNvPr id="82959" name="AutoShape 8"/>
            <p:cNvSpPr>
              <a:spLocks noChangeArrowheads="1"/>
            </p:cNvSpPr>
            <p:nvPr/>
          </p:nvSpPr>
          <p:spPr bwMode="auto">
            <a:xfrm>
              <a:off x="4355976" y="1412776"/>
              <a:ext cx="288032" cy="1728192"/>
            </a:xfrm>
            <a:prstGeom prst="downArrow">
              <a:avLst>
                <a:gd name="adj1" fmla="val 50000"/>
                <a:gd name="adj2" fmla="val 71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2960" name="AutoShape 7"/>
            <p:cNvSpPr>
              <a:spLocks noChangeArrowheads="1"/>
            </p:cNvSpPr>
            <p:nvPr/>
          </p:nvSpPr>
          <p:spPr bwMode="auto">
            <a:xfrm flipH="1">
              <a:off x="200025" y="2132856"/>
              <a:ext cx="457200" cy="1462088"/>
            </a:xfrm>
            <a:prstGeom prst="curvedLeftArrow">
              <a:avLst>
                <a:gd name="adj1" fmla="val 33593"/>
                <a:gd name="adj2" fmla="val 108537"/>
                <a:gd name="adj3" fmla="val 4027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82949" name="Group 8"/>
          <p:cNvGrpSpPr>
            <a:grpSpLocks/>
          </p:cNvGrpSpPr>
          <p:nvPr/>
        </p:nvGrpSpPr>
        <p:grpSpPr bwMode="auto">
          <a:xfrm>
            <a:off x="395288" y="1629544"/>
            <a:ext cx="8353425" cy="1295400"/>
            <a:chOff x="567" y="4237"/>
            <a:chExt cx="13156" cy="2041"/>
          </a:xfrm>
        </p:grpSpPr>
        <p:sp>
          <p:nvSpPr>
            <p:cNvPr id="4" name="Text Box 9" descr="Букет"/>
            <p:cNvSpPr txBox="1">
              <a:spLocks noChangeArrowheads="1"/>
            </p:cNvSpPr>
            <p:nvPr/>
          </p:nvSpPr>
          <p:spPr bwMode="auto">
            <a:xfrm>
              <a:off x="567" y="4237"/>
              <a:ext cx="13156" cy="204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82952" name="Group 10"/>
            <p:cNvGrpSpPr>
              <a:grpSpLocks/>
            </p:cNvGrpSpPr>
            <p:nvPr/>
          </p:nvGrpSpPr>
          <p:grpSpPr bwMode="auto">
            <a:xfrm>
              <a:off x="680" y="4351"/>
              <a:ext cx="12929" cy="1701"/>
              <a:chOff x="680" y="4351"/>
              <a:chExt cx="12929" cy="1701"/>
            </a:xfrm>
          </p:grpSpPr>
          <p:sp>
            <p:nvSpPr>
              <p:cNvPr id="6" name="Text Box 16"/>
              <p:cNvSpPr txBox="1">
                <a:spLocks noChangeArrowheads="1"/>
              </p:cNvSpPr>
              <p:nvPr/>
            </p:nvSpPr>
            <p:spPr bwMode="auto">
              <a:xfrm>
                <a:off x="720" y="4352"/>
                <a:ext cx="5103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речевого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общения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6577" y="4352"/>
                <a:ext cx="7031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обучения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680" y="5485"/>
                <a:ext cx="12928" cy="5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разнообразных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форм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взаимодействия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82956" name="Line 13"/>
              <p:cNvSpPr>
                <a:spLocks noChangeShapeType="1"/>
              </p:cNvSpPr>
              <p:nvPr/>
            </p:nvSpPr>
            <p:spPr bwMode="auto">
              <a:xfrm>
                <a:off x="1474" y="503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7" name="Line 13"/>
              <p:cNvSpPr>
                <a:spLocks noChangeShapeType="1"/>
              </p:cNvSpPr>
              <p:nvPr/>
            </p:nvSpPr>
            <p:spPr bwMode="auto">
              <a:xfrm>
                <a:off x="12815" y="503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8" name="Line 13"/>
              <p:cNvSpPr>
                <a:spLocks noChangeShapeType="1"/>
              </p:cNvSpPr>
              <p:nvPr/>
            </p:nvSpPr>
            <p:spPr bwMode="auto">
              <a:xfrm>
                <a:off x="5784" y="4917"/>
                <a:ext cx="766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0" y="581025"/>
            <a:ext cx="8534400" cy="760413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8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843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организация </a:t>
            </a:r>
            <a:r>
              <a:rPr lang="ru-RU" sz="2400" dirty="0"/>
              <a:t>разнообразных мобильных центров: воды и песка, продуктивной деятельности, математических игр, моделирования и экспериментирования, уголков природы и книг, </a:t>
            </a:r>
            <a:r>
              <a:rPr lang="ru-RU" sz="2400" dirty="0" err="1" smtClean="0"/>
              <a:t>минимузеев</a:t>
            </a:r>
            <a:endParaRPr lang="ru-RU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расширение </a:t>
            </a:r>
            <a:r>
              <a:rPr lang="ru-RU" sz="2400" dirty="0"/>
              <a:t>границ образовательного пространства детского сада: целевые прогулки, экскурсии в парк, лес, </a:t>
            </a:r>
            <a:r>
              <a:rPr lang="ru-RU" sz="2400" dirty="0" smtClean="0"/>
              <a:t>туристические походы</a:t>
            </a:r>
            <a:r>
              <a:rPr lang="ru-RU" sz="2400" dirty="0"/>
              <a:t>, поездки в театр и т.д</a:t>
            </a:r>
            <a:r>
              <a:rPr lang="ru-RU" sz="2400" dirty="0" smtClean="0"/>
              <a:t>.</a:t>
            </a:r>
            <a:endParaRPr lang="ru-RU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вовлечение </a:t>
            </a:r>
            <a:r>
              <a:rPr lang="ru-RU" sz="2400" dirty="0"/>
              <a:t>ребёнка в разные виды деятельности, где в большей степени могут проявиться индивидуальные </a:t>
            </a:r>
            <a:r>
              <a:rPr lang="ru-RU" sz="2400" dirty="0" smtClean="0"/>
              <a:t>способности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6072" y="312721"/>
            <a:ext cx="8534400" cy="758825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Формы реализации содержания ОО «Познавательное развитие»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9B6C2-77B1-4531-A2F2-9B9212B2DE48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188640"/>
            <a:ext cx="8207375" cy="449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charset="0"/>
              </a:rPr>
              <a:t>Развитие элементарных математических представлений</a:t>
            </a:r>
            <a:endParaRPr lang="ru-RU" sz="28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395288" y="1052785"/>
            <a:ext cx="8345487" cy="1008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81320" dir="3080412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600" b="1" i="1" dirty="0"/>
              <a:t>Цель:</a:t>
            </a:r>
            <a:endParaRPr lang="ru-RU" sz="1600" b="1" dirty="0"/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/>
              <a:t>интеллектуальное развитие детей, формирование приемов умственной деятельности, творческого и вариативного мышления на основе овладения детьми количественными отношениями предметов и явлений окружающего мира</a:t>
            </a:r>
            <a:endParaRPr lang="ru-RU" sz="1600" dirty="0"/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755650" y="2132856"/>
            <a:ext cx="7877175" cy="857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71842" dir="2700000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ru-RU" sz="1400" b="1"/>
              <a:t>Традиционные направления РЭМП в ДОУ</a:t>
            </a:r>
            <a:endParaRPr lang="ru-RU" sz="1400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882650" y="2455863"/>
            <a:ext cx="100806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Количество и счет</a:t>
            </a:r>
            <a:endParaRPr lang="ru-RU" altLang="ru-RU" sz="1800"/>
          </a:p>
        </p:txBody>
      </p:sp>
      <p:sp>
        <p:nvSpPr>
          <p:cNvPr id="83975" name="Text Box 6"/>
          <p:cNvSpPr txBox="1">
            <a:spLocks noChangeArrowheads="1"/>
          </p:cNvSpPr>
          <p:nvPr/>
        </p:nvSpPr>
        <p:spPr bwMode="auto">
          <a:xfrm>
            <a:off x="2106613" y="2451100"/>
            <a:ext cx="900112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ru-RU" altLang="ru-RU" sz="1200" b="1"/>
              <a:t>Величина</a:t>
            </a:r>
            <a:endParaRPr lang="ru-RU" altLang="ru-RU" sz="1800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3270250" y="2455863"/>
            <a:ext cx="68421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ru-RU" altLang="ru-RU" sz="1200" b="1"/>
              <a:t>Форма</a:t>
            </a:r>
            <a:endParaRPr lang="ru-RU" altLang="ru-RU" sz="1800"/>
          </a:p>
        </p:txBody>
      </p:sp>
      <p:sp>
        <p:nvSpPr>
          <p:cNvPr id="83977" name="Text Box 8"/>
          <p:cNvSpPr txBox="1">
            <a:spLocks noChangeArrowheads="1"/>
          </p:cNvSpPr>
          <p:nvPr/>
        </p:nvSpPr>
        <p:spPr bwMode="auto">
          <a:xfrm>
            <a:off x="4316413" y="2455863"/>
            <a:ext cx="1042987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Число и цифра </a:t>
            </a:r>
            <a:endParaRPr lang="ru-RU" altLang="ru-RU" sz="1800"/>
          </a:p>
        </p:txBody>
      </p:sp>
      <p:sp>
        <p:nvSpPr>
          <p:cNvPr id="83978" name="Text Box 9"/>
          <p:cNvSpPr txBox="1">
            <a:spLocks noChangeArrowheads="1"/>
          </p:cNvSpPr>
          <p:nvPr/>
        </p:nvSpPr>
        <p:spPr bwMode="auto">
          <a:xfrm>
            <a:off x="5715000" y="2455863"/>
            <a:ext cx="122396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Ориентировка во времени </a:t>
            </a:r>
            <a:endParaRPr lang="ru-RU" altLang="ru-RU" sz="1800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7156450" y="2432050"/>
            <a:ext cx="1295400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Ориентировка в пространстве</a:t>
            </a:r>
            <a:endParaRPr lang="ru-RU" altLang="ru-RU" sz="1800"/>
          </a:p>
        </p:txBody>
      </p:sp>
      <p:grpSp>
        <p:nvGrpSpPr>
          <p:cNvPr id="83980" name="Группа 22"/>
          <p:cNvGrpSpPr>
            <a:grpSpLocks/>
          </p:cNvGrpSpPr>
          <p:nvPr/>
        </p:nvGrpSpPr>
        <p:grpSpPr bwMode="auto">
          <a:xfrm>
            <a:off x="179388" y="3284538"/>
            <a:ext cx="8785225" cy="2773362"/>
            <a:chOff x="179512" y="2708920"/>
            <a:chExt cx="8784976" cy="2772000"/>
          </a:xfrm>
        </p:grpSpPr>
        <p:sp>
          <p:nvSpPr>
            <p:cNvPr id="83981" name="Text Box 11"/>
            <p:cNvSpPr txBox="1">
              <a:spLocks noChangeArrowheads="1"/>
            </p:cNvSpPr>
            <p:nvPr/>
          </p:nvSpPr>
          <p:spPr bwMode="auto">
            <a:xfrm>
              <a:off x="179512" y="2708920"/>
              <a:ext cx="8784976" cy="27720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400" b="1"/>
                <a:t>Развивающие задачи РЭМП</a:t>
              </a:r>
              <a:endParaRPr lang="ru-RU" sz="1400"/>
            </a:p>
          </p:txBody>
        </p:sp>
        <p:grpSp>
          <p:nvGrpSpPr>
            <p:cNvPr id="83982" name="Группа 21"/>
            <p:cNvGrpSpPr>
              <a:grpSpLocks/>
            </p:cNvGrpSpPr>
            <p:nvPr/>
          </p:nvGrpSpPr>
          <p:grpSpPr bwMode="auto">
            <a:xfrm>
              <a:off x="315262" y="2966448"/>
              <a:ext cx="8568000" cy="2356894"/>
              <a:chOff x="315262" y="2966448"/>
              <a:chExt cx="8568000" cy="2356894"/>
            </a:xfrm>
          </p:grpSpPr>
          <p:grpSp>
            <p:nvGrpSpPr>
              <p:cNvPr id="83983" name="Группа 20"/>
              <p:cNvGrpSpPr>
                <a:grpSpLocks/>
              </p:cNvGrpSpPr>
              <p:nvPr/>
            </p:nvGrpSpPr>
            <p:grpSpPr bwMode="auto">
              <a:xfrm>
                <a:off x="328671" y="2966448"/>
                <a:ext cx="8419619" cy="662614"/>
                <a:chOff x="328671" y="2966448"/>
                <a:chExt cx="8419619" cy="662614"/>
              </a:xfrm>
            </p:grpSpPr>
            <p:sp>
              <p:nvSpPr>
                <p:cNvPr id="8398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8733" y="2965968"/>
                  <a:ext cx="1260439" cy="6489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Формировать </a:t>
                  </a:r>
                </a:p>
                <a:p>
                  <a:pPr algn="ctr" eaLnBrk="1" hangingPunct="1"/>
                  <a:r>
                    <a:rPr lang="ru-RU" sz="1200" b="1"/>
                    <a:t>представление </a:t>
                  </a:r>
                </a:p>
                <a:p>
                  <a:pPr algn="ctr" eaLnBrk="1" hangingPunct="1"/>
                  <a:r>
                    <a:rPr lang="ru-RU" sz="1200" b="1"/>
                    <a:t>о числе</a:t>
                  </a:r>
                  <a:endParaRPr lang="ru-RU"/>
                </a:p>
              </p:txBody>
            </p:sp>
            <p:sp>
              <p:nvSpPr>
                <p:cNvPr id="8398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93953" y="2965968"/>
                  <a:ext cx="1331875" cy="6489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Формировать </a:t>
                  </a:r>
                </a:p>
                <a:p>
                  <a:pPr algn="ctr" eaLnBrk="1" hangingPunct="1"/>
                  <a:r>
                    <a:rPr lang="ru-RU" sz="1200" b="1"/>
                    <a:t>геометрические </a:t>
                  </a:r>
                </a:p>
                <a:p>
                  <a:pPr algn="ctr" eaLnBrk="1" hangingPunct="1"/>
                  <a:r>
                    <a:rPr lang="ru-RU" sz="1200" b="1"/>
                    <a:t>представления</a:t>
                  </a:r>
                  <a:endParaRPr lang="ru-RU"/>
                </a:p>
              </p:txBody>
            </p:sp>
            <p:sp>
              <p:nvSpPr>
                <p:cNvPr id="8398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60772" y="2977075"/>
                  <a:ext cx="3995624" cy="64738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Формировать представление о преобразованиях </a:t>
                  </a:r>
                </a:p>
                <a:p>
                  <a:pPr algn="ctr" eaLnBrk="1" hangingPunct="1"/>
                  <a:r>
                    <a:rPr lang="ru-RU" sz="1200" b="1"/>
                    <a:t>(временные представления, представления об </a:t>
                  </a:r>
                </a:p>
                <a:p>
                  <a:pPr algn="ctr" eaLnBrk="1" hangingPunct="1"/>
                  <a:r>
                    <a:rPr lang="ru-RU" sz="1200" b="1"/>
                    <a:t>изменении количества, об арифметических действиях)</a:t>
                  </a:r>
                  <a:endParaRPr lang="ru-RU"/>
                </a:p>
              </p:txBody>
            </p:sp>
            <p:sp>
              <p:nvSpPr>
                <p:cNvPr id="8399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524666" y="2980248"/>
                  <a:ext cx="1223928" cy="64896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Развивать </a:t>
                  </a:r>
                </a:p>
                <a:p>
                  <a:pPr algn="ctr" eaLnBrk="1" hangingPunct="1"/>
                  <a:r>
                    <a:rPr lang="ru-RU" sz="1200" b="1"/>
                    <a:t>сенсорные </a:t>
                  </a:r>
                </a:p>
                <a:p>
                  <a:pPr algn="ctr" eaLnBrk="1" hangingPunct="1"/>
                  <a:r>
                    <a:rPr lang="ru-RU" sz="1200" b="1"/>
                    <a:t>возможности</a:t>
                  </a:r>
                  <a:endParaRPr lang="ru-RU"/>
                </a:p>
              </p:txBody>
            </p:sp>
          </p:grp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16033" y="4221064"/>
                <a:ext cx="8567494" cy="46808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1200" b="1"/>
                  <a:t>Развивать логическое мышление (формирование представлений о порядке и закономерности, об операциях классификации и сериации, знакомство с элементами логики высказываний) навыков счета и измерения различных величин</a:t>
                </a:r>
                <a:endParaRPr lang="ru-RU"/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328733" y="3754568"/>
                <a:ext cx="8496059" cy="32369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sz="1200" b="1"/>
                  <a:t>Формировать навыки выражения количества через число (формирование навыков счета и измерения различных величин)</a:t>
                </a:r>
                <a:endParaRPr lang="ru-RU"/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739883" y="4855752"/>
                <a:ext cx="7811866" cy="46808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1200" b="1"/>
                  <a:t>Развивать абстрактное воображение, образную память, ассоциативное мышление, мышление по аналогии – </a:t>
                </a:r>
              </a:p>
              <a:p>
                <a:pPr algn="ctr" eaLnBrk="1" hangingPunct="1"/>
                <a:r>
                  <a:rPr lang="ru-RU" sz="1200" b="1"/>
                  <a:t>предпосылки творческого продуктивного мышления</a:t>
                </a:r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55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2EE32-88C0-4E05-9444-5A70E0EF2D55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  <p:grpSp>
        <p:nvGrpSpPr>
          <p:cNvPr id="84995" name="Группа 28"/>
          <p:cNvGrpSpPr>
            <a:grpSpLocks/>
          </p:cNvGrpSpPr>
          <p:nvPr/>
        </p:nvGrpSpPr>
        <p:grpSpPr bwMode="auto">
          <a:xfrm>
            <a:off x="215900" y="3140968"/>
            <a:ext cx="8712200" cy="3092450"/>
            <a:chOff x="216000" y="3009680"/>
            <a:chExt cx="8712000" cy="3092314"/>
          </a:xfrm>
        </p:grpSpPr>
        <p:sp>
          <p:nvSpPr>
            <p:cNvPr id="85004" name="Text Box 2"/>
            <p:cNvSpPr txBox="1">
              <a:spLocks noChangeArrowheads="1"/>
            </p:cNvSpPr>
            <p:nvPr/>
          </p:nvSpPr>
          <p:spPr bwMode="auto">
            <a:xfrm>
              <a:off x="216000" y="3009680"/>
              <a:ext cx="8712000" cy="309231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600" b="1" dirty="0"/>
                <a:t>Формы работы по развитию элементарных математических представлений</a:t>
              </a:r>
              <a:endParaRPr lang="ru-RU" sz="1600" dirty="0"/>
            </a:p>
          </p:txBody>
        </p:sp>
        <p:grpSp>
          <p:nvGrpSpPr>
            <p:cNvPr id="85005" name="Группа 26"/>
            <p:cNvGrpSpPr>
              <a:grpSpLocks/>
            </p:cNvGrpSpPr>
            <p:nvPr/>
          </p:nvGrpSpPr>
          <p:grpSpPr bwMode="auto">
            <a:xfrm>
              <a:off x="395652" y="3327820"/>
              <a:ext cx="8352697" cy="1476960"/>
              <a:chOff x="430559" y="3327820"/>
              <a:chExt cx="8352697" cy="1476960"/>
            </a:xfrm>
          </p:grpSpPr>
          <p:sp>
            <p:nvSpPr>
              <p:cNvPr id="85010" name="Text Box 3"/>
              <p:cNvSpPr txBox="1">
                <a:spLocks noChangeArrowheads="1"/>
              </p:cNvSpPr>
              <p:nvPr/>
            </p:nvSpPr>
            <p:spPr bwMode="auto">
              <a:xfrm>
                <a:off x="430559" y="3485222"/>
                <a:ext cx="1260000" cy="111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 dirty="0"/>
                  <a:t>Обучение в </a:t>
                </a:r>
              </a:p>
              <a:p>
                <a:pPr algn="ctr"/>
                <a:r>
                  <a:rPr lang="ru-RU" altLang="ru-RU" sz="1300" b="1" dirty="0"/>
                  <a:t>повседневных </a:t>
                </a:r>
              </a:p>
              <a:p>
                <a:pPr algn="ctr"/>
                <a:r>
                  <a:rPr lang="ru-RU" altLang="ru-RU" sz="1300" b="1" dirty="0"/>
                  <a:t>бытовых ситуациях </a:t>
                </a:r>
              </a:p>
              <a:p>
                <a:pPr algn="ctr"/>
                <a:r>
                  <a:rPr lang="ru-RU" altLang="ru-RU" sz="1300" b="1" dirty="0"/>
                  <a:t>(</a:t>
                </a:r>
                <a:r>
                  <a:rPr lang="ru-RU" altLang="ru-RU" sz="1300" b="1" dirty="0" err="1"/>
                  <a:t>МлДВ</a:t>
                </a:r>
                <a:r>
                  <a:rPr lang="ru-RU" altLang="ru-RU" sz="1300" b="1" dirty="0"/>
                  <a:t>)</a:t>
                </a:r>
                <a:endParaRPr lang="ru-RU" altLang="ru-RU" sz="1300" dirty="0"/>
              </a:p>
            </p:txBody>
          </p:sp>
          <p:sp>
            <p:nvSpPr>
              <p:cNvPr id="85011" name="Text Box 5"/>
              <p:cNvSpPr txBox="1">
                <a:spLocks noChangeArrowheads="1"/>
              </p:cNvSpPr>
              <p:nvPr/>
            </p:nvSpPr>
            <p:spPr bwMode="auto">
              <a:xfrm>
                <a:off x="1779770" y="3683222"/>
                <a:ext cx="1692000" cy="720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Демонстрационные опыты </a:t>
                </a:r>
              </a:p>
              <a:p>
                <a:pPr algn="ctr"/>
                <a:r>
                  <a:rPr lang="ru-RU" altLang="ru-RU" sz="1300" b="1"/>
                  <a:t>(МлДВ)</a:t>
                </a:r>
                <a:endParaRPr lang="ru-RU" altLang="ru-RU" sz="1300"/>
              </a:p>
            </p:txBody>
          </p:sp>
          <p:sp>
            <p:nvSpPr>
              <p:cNvPr id="85012" name="Text Box 6"/>
              <p:cNvSpPr txBox="1">
                <a:spLocks noChangeArrowheads="1"/>
              </p:cNvSpPr>
              <p:nvPr/>
            </p:nvSpPr>
            <p:spPr bwMode="auto">
              <a:xfrm>
                <a:off x="3576882" y="3395222"/>
                <a:ext cx="1260000" cy="12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Сенсорные праздники </a:t>
                </a:r>
              </a:p>
              <a:p>
                <a:pPr algn="ctr"/>
                <a:r>
                  <a:rPr lang="ru-RU" altLang="ru-RU" sz="1300" b="1"/>
                  <a:t>на основе народного </a:t>
                </a:r>
              </a:p>
              <a:p>
                <a:pPr algn="ctr"/>
                <a:r>
                  <a:rPr lang="ru-RU" altLang="ru-RU" sz="1300" b="1"/>
                  <a:t>календаря (МлДВ)</a:t>
                </a:r>
                <a:endParaRPr lang="ru-RU" altLang="ru-RU" sz="1300"/>
              </a:p>
            </p:txBody>
          </p:sp>
          <p:sp>
            <p:nvSpPr>
              <p:cNvPr id="85013" name="Text Box 7"/>
              <p:cNvSpPr txBox="1">
                <a:spLocks noChangeArrowheads="1"/>
              </p:cNvSpPr>
              <p:nvPr/>
            </p:nvSpPr>
            <p:spPr bwMode="auto">
              <a:xfrm>
                <a:off x="4937674" y="3328780"/>
                <a:ext cx="2196000" cy="147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Театрализация с математическим </a:t>
                </a:r>
              </a:p>
              <a:p>
                <a:pPr algn="ctr"/>
                <a:r>
                  <a:rPr lang="ru-RU" altLang="ru-RU" sz="1300" b="1"/>
                  <a:t>содержанием – на этапе объяснения </a:t>
                </a:r>
              </a:p>
              <a:p>
                <a:pPr algn="ctr"/>
                <a:r>
                  <a:rPr lang="ru-RU" altLang="ru-RU" sz="1300" b="1"/>
                  <a:t>или повторения и закрепления  </a:t>
                </a:r>
              </a:p>
              <a:p>
                <a:pPr algn="ctr"/>
                <a:r>
                  <a:rPr lang="ru-RU" altLang="ru-RU" sz="1300" b="1"/>
                  <a:t>(средняя и старшая группы)</a:t>
                </a:r>
                <a:endParaRPr lang="ru-RU" altLang="ru-RU" sz="1300"/>
              </a:p>
            </p:txBody>
          </p:sp>
          <p:sp>
            <p:nvSpPr>
              <p:cNvPr id="85014" name="Text Box 8"/>
              <p:cNvSpPr txBox="1">
                <a:spLocks noChangeArrowheads="1"/>
              </p:cNvSpPr>
              <p:nvPr/>
            </p:nvSpPr>
            <p:spPr bwMode="auto">
              <a:xfrm>
                <a:off x="7235256" y="3327820"/>
                <a:ext cx="1548000" cy="147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Коллективное занятие </a:t>
                </a:r>
              </a:p>
              <a:p>
                <a:pPr algn="ctr"/>
                <a:r>
                  <a:rPr lang="ru-RU" altLang="ru-RU" sz="1300" b="1"/>
                  <a:t>при условии свободы </a:t>
                </a:r>
              </a:p>
              <a:p>
                <a:pPr algn="ctr"/>
                <a:r>
                  <a:rPr lang="ru-RU" altLang="ru-RU" sz="1300" b="1"/>
                  <a:t>участия в нем (средняя </a:t>
                </a:r>
              </a:p>
              <a:p>
                <a:pPr algn="ctr"/>
                <a:r>
                  <a:rPr lang="ru-RU" altLang="ru-RU" sz="1300" b="1"/>
                  <a:t>и старшая группы)</a:t>
                </a:r>
                <a:endParaRPr lang="ru-RU" altLang="ru-RU" sz="1300"/>
              </a:p>
            </p:txBody>
          </p:sp>
        </p:grpSp>
        <p:sp>
          <p:nvSpPr>
            <p:cNvPr id="85006" name="Text Box 12"/>
            <p:cNvSpPr txBox="1">
              <a:spLocks noChangeArrowheads="1"/>
            </p:cNvSpPr>
            <p:nvPr/>
          </p:nvSpPr>
          <p:spPr bwMode="auto">
            <a:xfrm>
              <a:off x="1584000" y="5661248"/>
              <a:ext cx="5976000" cy="28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00" b="1"/>
                <a:t>Самостоятельная деятельность в развивающей среде (все возрастные группы)</a:t>
              </a:r>
              <a:endParaRPr lang="ru-RU" altLang="ru-RU" sz="1300"/>
            </a:p>
          </p:txBody>
        </p:sp>
        <p:grpSp>
          <p:nvGrpSpPr>
            <p:cNvPr id="85007" name="Группа 27"/>
            <p:cNvGrpSpPr>
              <a:grpSpLocks/>
            </p:cNvGrpSpPr>
            <p:nvPr/>
          </p:nvGrpSpPr>
          <p:grpSpPr bwMode="auto">
            <a:xfrm>
              <a:off x="403682" y="4886285"/>
              <a:ext cx="8336637" cy="684000"/>
              <a:chOff x="446619" y="4886285"/>
              <a:chExt cx="8336637" cy="684000"/>
            </a:xfrm>
          </p:grpSpPr>
          <p:sp>
            <p:nvSpPr>
              <p:cNvPr id="85008" name="Text Box 9"/>
              <p:cNvSpPr txBox="1">
                <a:spLocks noChangeArrowheads="1"/>
              </p:cNvSpPr>
              <p:nvPr/>
            </p:nvSpPr>
            <p:spPr bwMode="auto">
              <a:xfrm>
                <a:off x="446619" y="4886285"/>
                <a:ext cx="4716000" cy="684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Занятие с четкими правилами, обязательное для всех, фиксированной продолжительности  (подготовительная группа, на основе соглашения с детьми)</a:t>
                </a:r>
                <a:endParaRPr lang="ru-RU" altLang="ru-RU" sz="1300"/>
              </a:p>
            </p:txBody>
          </p:sp>
          <p:sp>
            <p:nvSpPr>
              <p:cNvPr id="85009" name="Text Box 13"/>
              <p:cNvSpPr txBox="1">
                <a:spLocks noChangeArrowheads="1"/>
              </p:cNvSpPr>
              <p:nvPr/>
            </p:nvSpPr>
            <p:spPr bwMode="auto">
              <a:xfrm>
                <a:off x="5219256" y="4886285"/>
                <a:ext cx="3564000" cy="684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Свободные беседы гуманитарной </a:t>
                </a:r>
              </a:p>
              <a:p>
                <a:pPr algn="ctr"/>
                <a:r>
                  <a:rPr lang="ru-RU" altLang="ru-RU" sz="1300" b="1"/>
                  <a:t>направленности по истории математики, о прикладных аспектах математики  (МлДВ)</a:t>
                </a:r>
                <a:endParaRPr lang="ru-RU" altLang="ru-RU" sz="1300"/>
              </a:p>
            </p:txBody>
          </p:sp>
        </p:grpSp>
      </p:grpSp>
      <p:grpSp>
        <p:nvGrpSpPr>
          <p:cNvPr id="84996" name="Группа 25"/>
          <p:cNvGrpSpPr>
            <a:grpSpLocks/>
          </p:cNvGrpSpPr>
          <p:nvPr/>
        </p:nvGrpSpPr>
        <p:grpSpPr bwMode="auto">
          <a:xfrm>
            <a:off x="200025" y="1197297"/>
            <a:ext cx="8785225" cy="1871663"/>
            <a:chOff x="200633" y="926745"/>
            <a:chExt cx="8784976" cy="1872208"/>
          </a:xfrm>
        </p:grpSpPr>
        <p:sp>
          <p:nvSpPr>
            <p:cNvPr id="84998" name="Text Box 2"/>
            <p:cNvSpPr txBox="1">
              <a:spLocks noChangeArrowheads="1"/>
            </p:cNvSpPr>
            <p:nvPr/>
          </p:nvSpPr>
          <p:spPr bwMode="auto">
            <a:xfrm>
              <a:off x="200633" y="926745"/>
              <a:ext cx="8784976" cy="1872208"/>
            </a:xfrm>
            <a:prstGeom prst="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8900000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600" b="1">
                  <a:solidFill>
                    <a:schemeClr val="bg1"/>
                  </a:solidFill>
                </a:rPr>
                <a:t>Принципы организации работы по развитию элементарных математических представлений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grpSp>
          <p:nvGrpSpPr>
            <p:cNvPr id="84999" name="Группа 24"/>
            <p:cNvGrpSpPr>
              <a:grpSpLocks/>
            </p:cNvGrpSpPr>
            <p:nvPr/>
          </p:nvGrpSpPr>
          <p:grpSpPr bwMode="auto">
            <a:xfrm>
              <a:off x="430559" y="1246986"/>
              <a:ext cx="8352697" cy="1455477"/>
              <a:chOff x="395535" y="1254633"/>
              <a:chExt cx="8352697" cy="1455477"/>
            </a:xfrm>
          </p:grpSpPr>
          <p:sp>
            <p:nvSpPr>
              <p:cNvPr id="85000" name="Text Box 3"/>
              <p:cNvSpPr txBox="1">
                <a:spLocks noChangeArrowheads="1"/>
              </p:cNvSpPr>
              <p:nvPr/>
            </p:nvSpPr>
            <p:spPr bwMode="auto">
              <a:xfrm>
                <a:off x="395535" y="1268759"/>
                <a:ext cx="2052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 dirty="0"/>
                  <a:t>Формирование математических представлений на основе перцептивных (ручных) действий детей,  накопления чувственного опыта и его осмысления     </a:t>
                </a:r>
                <a:endParaRPr lang="ru-RU" altLang="ru-RU" sz="1300" dirty="0"/>
              </a:p>
            </p:txBody>
          </p:sp>
          <p:sp>
            <p:nvSpPr>
              <p:cNvPr id="85001" name="Text Box 3"/>
              <p:cNvSpPr txBox="1">
                <a:spLocks noChangeArrowheads="1"/>
              </p:cNvSpPr>
              <p:nvPr/>
            </p:nvSpPr>
            <p:spPr bwMode="auto">
              <a:xfrm>
                <a:off x="2569858" y="1269925"/>
                <a:ext cx="2232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 dirty="0"/>
                  <a:t>Использование разнообразного и разнопланового  дидактического материала, позволяющего обобщить понятия «число», «множество», «форма»</a:t>
                </a:r>
                <a:endParaRPr lang="ru-RU" altLang="ru-RU" sz="1300" dirty="0"/>
              </a:p>
            </p:txBody>
          </p:sp>
          <p:sp>
            <p:nvSpPr>
              <p:cNvPr id="85002" name="Text Box 3"/>
              <p:cNvSpPr txBox="1">
                <a:spLocks noChangeArrowheads="1"/>
              </p:cNvSpPr>
              <p:nvPr/>
            </p:nvSpPr>
            <p:spPr bwMode="auto">
              <a:xfrm>
                <a:off x="4914043" y="1269925"/>
                <a:ext cx="1620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Стимулирование активной речевой деятельности детей, речевое сопровождение перцептивных действий </a:t>
                </a:r>
                <a:endParaRPr lang="ru-RU" altLang="ru-RU" sz="1300"/>
              </a:p>
            </p:txBody>
          </p:sp>
          <p:sp>
            <p:nvSpPr>
              <p:cNvPr id="85003" name="Text Box 3"/>
              <p:cNvSpPr txBox="1">
                <a:spLocks noChangeArrowheads="1"/>
              </p:cNvSpPr>
              <p:nvPr/>
            </p:nvSpPr>
            <p:spPr bwMode="auto">
              <a:xfrm>
                <a:off x="6660232" y="1254633"/>
                <a:ext cx="2088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Возможность сочетания самостоятельной деятельности детей и их разнообразного взаимодействия при освоении математических понятий</a:t>
                </a:r>
                <a:endParaRPr lang="ru-RU" altLang="ru-RU" sz="1300"/>
              </a:p>
            </p:txBody>
          </p:sp>
        </p:grp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68313" y="243433"/>
            <a:ext cx="8207375" cy="449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charset="0"/>
              </a:rPr>
              <a:t>Развитие элементарных математических представлений</a:t>
            </a:r>
            <a:endParaRPr lang="ru-RU" sz="28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3A114-07BA-43F2-8DFA-4EB12BC55378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064" y="228600"/>
            <a:ext cx="8534400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РЕБЕНОК И МИР ПРИРОДЫ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87044" name="Group 2"/>
          <p:cNvGrpSpPr>
            <a:grpSpLocks/>
          </p:cNvGrpSpPr>
          <p:nvPr/>
        </p:nvGrpSpPr>
        <p:grpSpPr bwMode="auto">
          <a:xfrm>
            <a:off x="900113" y="909216"/>
            <a:ext cx="7848600" cy="5472112"/>
            <a:chOff x="2741" y="420"/>
            <a:chExt cx="16914" cy="11864"/>
          </a:xfrm>
        </p:grpSpPr>
        <p:sp>
          <p:nvSpPr>
            <p:cNvPr id="87045" name="AutoShape 3"/>
            <p:cNvSpPr>
              <a:spLocks noChangeArrowheads="1"/>
            </p:cNvSpPr>
            <p:nvPr/>
          </p:nvSpPr>
          <p:spPr bwMode="auto">
            <a:xfrm>
              <a:off x="2741" y="570"/>
              <a:ext cx="13740" cy="10200"/>
            </a:xfrm>
            <a:prstGeom prst="sun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7046" name="AutoShape 4"/>
            <p:cNvSpPr>
              <a:spLocks/>
            </p:cNvSpPr>
            <p:nvPr/>
          </p:nvSpPr>
          <p:spPr bwMode="auto">
            <a:xfrm>
              <a:off x="3672" y="420"/>
              <a:ext cx="2730" cy="1200"/>
            </a:xfrm>
            <a:prstGeom prst="accentBorderCallout3">
              <a:avLst>
                <a:gd name="adj1" fmla="val 15000"/>
                <a:gd name="adj2" fmla="val -4394"/>
                <a:gd name="adj3" fmla="val 15000"/>
                <a:gd name="adj4" fmla="val -59963"/>
                <a:gd name="adj5" fmla="val 63083"/>
                <a:gd name="adj6" fmla="val -59963"/>
                <a:gd name="adj7" fmla="val 304315"/>
                <a:gd name="adj8" fmla="val 47968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400" b="1">
                  <a:latin typeface="Arial" pitchFamily="34" charset="0"/>
                </a:rPr>
                <a:t>Общий дом природы</a:t>
              </a:r>
              <a:endParaRPr lang="ru-RU" altLang="ru-RU" sz="1400">
                <a:latin typeface="Arial" pitchFamily="34" charset="0"/>
              </a:endParaRPr>
            </a:p>
          </p:txBody>
        </p:sp>
        <p:sp>
          <p:nvSpPr>
            <p:cNvPr id="20486" name="AutoShape 5"/>
            <p:cNvSpPr>
              <a:spLocks noChangeArrowheads="1"/>
            </p:cNvSpPr>
            <p:nvPr/>
          </p:nvSpPr>
          <p:spPr bwMode="auto">
            <a:xfrm>
              <a:off x="8328" y="2451"/>
              <a:ext cx="2942" cy="1263"/>
            </a:xfrm>
            <a:prstGeom prst="wedgeRoundRectCallout">
              <a:avLst>
                <a:gd name="adj1" fmla="val -48215"/>
                <a:gd name="adj2" fmla="val 19900"/>
                <a:gd name="adj3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3939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dirty="0">
                  <a:latin typeface="+mn-lt"/>
                  <a:cs typeface="Arial" charset="0"/>
                </a:rPr>
                <a:t>Содержание образования</a:t>
              </a:r>
            </a:p>
          </p:txBody>
        </p:sp>
        <p:sp>
          <p:nvSpPr>
            <p:cNvPr id="87048" name="AutoShape 6" descr="Газетная бумага"/>
            <p:cNvSpPr>
              <a:spLocks noChangeArrowheads="1"/>
            </p:cNvSpPr>
            <p:nvPr/>
          </p:nvSpPr>
          <p:spPr bwMode="auto">
            <a:xfrm>
              <a:off x="10035" y="4011"/>
              <a:ext cx="4175" cy="850"/>
            </a:xfrm>
            <a:prstGeom prst="wedgeRoundRectCallout">
              <a:avLst>
                <a:gd name="adj1" fmla="val -40806"/>
                <a:gd name="adj2" fmla="val -99120"/>
                <a:gd name="adj3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  <a:spcAft>
                  <a:spcPts val="1000"/>
                </a:spcAft>
              </a:pPr>
              <a:r>
                <a:rPr lang="ru-RU" altLang="ru-RU" sz="1400" dirty="0"/>
                <a:t>Неживая природа</a:t>
              </a:r>
              <a:endParaRPr lang="ru-RU" altLang="ru-RU" sz="1400" dirty="0">
                <a:latin typeface="Arial" pitchFamily="34" charset="0"/>
              </a:endParaRPr>
            </a:p>
          </p:txBody>
        </p:sp>
        <p:sp>
          <p:nvSpPr>
            <p:cNvPr id="20488" name="AutoShape 7"/>
            <p:cNvSpPr>
              <a:spLocks noChangeArrowheads="1"/>
            </p:cNvSpPr>
            <p:nvPr/>
          </p:nvSpPr>
          <p:spPr bwMode="auto">
            <a:xfrm>
              <a:off x="5167" y="3941"/>
              <a:ext cx="3472" cy="850"/>
            </a:xfrm>
            <a:prstGeom prst="wedgeRoundRectCallout">
              <a:avLst>
                <a:gd name="adj1" fmla="val 43014"/>
                <a:gd name="adj2" fmla="val -88116"/>
                <a:gd name="adj3" fmla="val 1666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altLang="ru-RU" sz="1400" dirty="0">
                  <a:latin typeface="+mn-lt"/>
                  <a:cs typeface="Arial" charset="0"/>
                </a:rPr>
                <a:t>Живая природа</a:t>
              </a:r>
            </a:p>
          </p:txBody>
        </p:sp>
        <p:sp>
          <p:nvSpPr>
            <p:cNvPr id="87050" name="AutoShape 8" descr="Коричневый мрамор"/>
            <p:cNvSpPr>
              <a:spLocks noChangeArrowheads="1"/>
            </p:cNvSpPr>
            <p:nvPr/>
          </p:nvSpPr>
          <p:spPr bwMode="auto">
            <a:xfrm>
              <a:off x="10762" y="7133"/>
              <a:ext cx="2531" cy="850"/>
            </a:xfrm>
            <a:prstGeom prst="cloudCallout">
              <a:avLst>
                <a:gd name="adj1" fmla="val -3037"/>
                <a:gd name="adj2" fmla="val -30785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400" dirty="0">
                  <a:solidFill>
                    <a:srgbClr val="FFFFFF"/>
                  </a:solidFill>
                </a:rPr>
                <a:t>Почва</a:t>
              </a:r>
              <a:endParaRPr lang="ru-RU" altLang="ru-RU" sz="1400" dirty="0"/>
            </a:p>
          </p:txBody>
        </p:sp>
        <p:sp>
          <p:nvSpPr>
            <p:cNvPr id="87051" name="AutoShape 9"/>
            <p:cNvSpPr>
              <a:spLocks noChangeArrowheads="1"/>
            </p:cNvSpPr>
            <p:nvPr/>
          </p:nvSpPr>
          <p:spPr bwMode="auto">
            <a:xfrm>
              <a:off x="8793" y="6509"/>
              <a:ext cx="2474" cy="850"/>
            </a:xfrm>
            <a:prstGeom prst="cloudCallout">
              <a:avLst>
                <a:gd name="adj1" fmla="val 48787"/>
                <a:gd name="adj2" fmla="val -226250"/>
              </a:avLst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b="1"/>
                <a:t>Вода</a:t>
              </a:r>
              <a:endParaRPr lang="ru-RU" altLang="ru-RU" sz="1600"/>
            </a:p>
          </p:txBody>
        </p:sp>
        <p:sp>
          <p:nvSpPr>
            <p:cNvPr id="87052" name="AutoShape 10"/>
            <p:cNvSpPr>
              <a:spLocks noChangeArrowheads="1"/>
            </p:cNvSpPr>
            <p:nvPr/>
          </p:nvSpPr>
          <p:spPr bwMode="auto">
            <a:xfrm>
              <a:off x="12180" y="5570"/>
              <a:ext cx="2820" cy="850"/>
            </a:xfrm>
            <a:prstGeom prst="cloudCallout">
              <a:avLst>
                <a:gd name="adj1" fmla="val -18356"/>
                <a:gd name="adj2" fmla="val -116662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dirty="0"/>
                <a:t>Воздух</a:t>
              </a:r>
            </a:p>
          </p:txBody>
        </p:sp>
        <p:sp>
          <p:nvSpPr>
            <p:cNvPr id="87053" name="AutoShape 13"/>
            <p:cNvSpPr>
              <a:spLocks noChangeArrowheads="1"/>
            </p:cNvSpPr>
            <p:nvPr/>
          </p:nvSpPr>
          <p:spPr bwMode="auto">
            <a:xfrm>
              <a:off x="6000" y="7601"/>
              <a:ext cx="3283" cy="1073"/>
            </a:xfrm>
            <a:prstGeom prst="wedgeEllipseCallout">
              <a:avLst>
                <a:gd name="adj1" fmla="val -17444"/>
                <a:gd name="adj2" fmla="val -30796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dirty="0" err="1"/>
                <a:t>Животные</a:t>
              </a:r>
              <a:endParaRPr lang="ru-RU" altLang="ru-RU" sz="1400" dirty="0"/>
            </a:p>
          </p:txBody>
        </p:sp>
        <p:sp>
          <p:nvSpPr>
            <p:cNvPr id="87054" name="AutoShape 14"/>
            <p:cNvSpPr>
              <a:spLocks noChangeArrowheads="1"/>
            </p:cNvSpPr>
            <p:nvPr/>
          </p:nvSpPr>
          <p:spPr bwMode="auto">
            <a:xfrm>
              <a:off x="7397" y="5260"/>
              <a:ext cx="3102" cy="1093"/>
            </a:xfrm>
            <a:prstGeom prst="wedgeEllipseCallout">
              <a:avLst>
                <a:gd name="adj1" fmla="val -47505"/>
                <a:gd name="adj2" fmla="val -85556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99CC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52000"/>
                </a:lnSpc>
                <a:spcBef>
                  <a:spcPts val="600"/>
                </a:spcBef>
              </a:pPr>
              <a:r>
                <a:rPr lang="ru-RU" altLang="ru-RU" sz="1400" dirty="0"/>
                <a:t>Человек</a:t>
              </a:r>
            </a:p>
          </p:txBody>
        </p:sp>
        <p:sp>
          <p:nvSpPr>
            <p:cNvPr id="87055" name="AutoShape 15"/>
            <p:cNvSpPr>
              <a:spLocks/>
            </p:cNvSpPr>
            <p:nvPr/>
          </p:nvSpPr>
          <p:spPr bwMode="auto">
            <a:xfrm>
              <a:off x="12027" y="9317"/>
              <a:ext cx="7628" cy="29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400" b="1" dirty="0"/>
                <a:t>Законы общего дома природы: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</a:pPr>
              <a:r>
                <a:rPr lang="ru-RU" sz="1300" b="1" dirty="0"/>
                <a:t>Все живые организмы имеют равное право на жизнь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</a:pPr>
              <a:r>
                <a:rPr lang="ru-RU" sz="1300" b="1" dirty="0"/>
                <a:t>В природе всё взаимосвязано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</a:pPr>
              <a:r>
                <a:rPr lang="ru-RU" sz="1300" b="1" dirty="0"/>
                <a:t>В природе ничто никуда</a:t>
              </a:r>
              <a:br>
                <a:rPr lang="ru-RU" sz="1300" b="1" dirty="0"/>
              </a:br>
              <a:r>
                <a:rPr lang="ru-RU" sz="1300" b="1" dirty="0"/>
                <a:t>не исчезает, а переходит из одного состояния в другое</a:t>
              </a:r>
              <a:endParaRPr lang="ru-RU" dirty="0">
                <a:latin typeface="Arial" pitchFamily="34" charset="0"/>
              </a:endParaRPr>
            </a:p>
          </p:txBody>
        </p:sp>
        <p:sp>
          <p:nvSpPr>
            <p:cNvPr id="87056" name="AutoShape 12"/>
            <p:cNvSpPr>
              <a:spLocks noChangeArrowheads="1"/>
            </p:cNvSpPr>
            <p:nvPr/>
          </p:nvSpPr>
          <p:spPr bwMode="auto">
            <a:xfrm>
              <a:off x="5069" y="6509"/>
              <a:ext cx="2438" cy="937"/>
            </a:xfrm>
            <a:prstGeom prst="wedgeEllipseCallout">
              <a:avLst>
                <a:gd name="adj1" fmla="val 1074"/>
                <a:gd name="adj2" fmla="val -222074"/>
              </a:avLst>
            </a:prstGeom>
            <a:gradFill rotWithShape="0">
              <a:gsLst>
                <a:gs pos="0">
                  <a:srgbClr val="800000"/>
                </a:gs>
                <a:gs pos="100000">
                  <a:srgbClr val="FFCC9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dirty="0" err="1"/>
                <a:t>Грибы</a:t>
              </a:r>
              <a:endParaRPr lang="ru-RU" altLang="ru-RU" sz="1400" dirty="0"/>
            </a:p>
          </p:txBody>
        </p:sp>
        <p:sp>
          <p:nvSpPr>
            <p:cNvPr id="87057" name="AutoShape 11"/>
            <p:cNvSpPr>
              <a:spLocks noChangeArrowheads="1"/>
            </p:cNvSpPr>
            <p:nvPr/>
          </p:nvSpPr>
          <p:spPr bwMode="auto">
            <a:xfrm>
              <a:off x="3326" y="5260"/>
              <a:ext cx="3139" cy="1093"/>
            </a:xfrm>
            <a:prstGeom prst="wedgeEllipseCallout">
              <a:avLst>
                <a:gd name="adj1" fmla="val 31662"/>
                <a:gd name="adj2" fmla="val -85819"/>
              </a:avLst>
            </a:prstGeom>
            <a:gradFill rotWithShape="0">
              <a:gsLst>
                <a:gs pos="0">
                  <a:srgbClr val="99CC00"/>
                </a:gs>
                <a:gs pos="100000">
                  <a:srgbClr val="CCFF3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dirty="0" err="1"/>
                <a:t>Растения</a:t>
              </a:r>
              <a:endParaRPr lang="ru-RU" alt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06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РЕБЕНОК И МИР ПРИРОДЫ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88067" name="Group 2"/>
          <p:cNvGrpSpPr>
            <a:grpSpLocks/>
          </p:cNvGrpSpPr>
          <p:nvPr/>
        </p:nvGrpSpPr>
        <p:grpSpPr bwMode="auto">
          <a:xfrm>
            <a:off x="395288" y="1196975"/>
            <a:ext cx="8237537" cy="4968875"/>
            <a:chOff x="430" y="1846"/>
            <a:chExt cx="15810" cy="8978"/>
          </a:xfrm>
        </p:grpSpPr>
        <p:sp>
          <p:nvSpPr>
            <p:cNvPr id="88070" name="Line 23"/>
            <p:cNvSpPr>
              <a:spLocks noChangeShapeType="1"/>
            </p:cNvSpPr>
            <p:nvPr/>
          </p:nvSpPr>
          <p:spPr bwMode="auto">
            <a:xfrm>
              <a:off x="8584" y="5619"/>
              <a:ext cx="1521" cy="5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1" name="Line 21"/>
            <p:cNvSpPr>
              <a:spLocks noChangeShapeType="1"/>
            </p:cNvSpPr>
            <p:nvPr/>
          </p:nvSpPr>
          <p:spPr bwMode="auto">
            <a:xfrm>
              <a:off x="1535" y="5422"/>
              <a:ext cx="0" cy="1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2" name="Line 22"/>
            <p:cNvSpPr>
              <a:spLocks noChangeShapeType="1"/>
            </p:cNvSpPr>
            <p:nvPr/>
          </p:nvSpPr>
          <p:spPr bwMode="auto">
            <a:xfrm>
              <a:off x="7912" y="6022"/>
              <a:ext cx="0" cy="8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3" name="Line 23"/>
            <p:cNvSpPr>
              <a:spLocks noChangeShapeType="1"/>
            </p:cNvSpPr>
            <p:nvPr/>
          </p:nvSpPr>
          <p:spPr bwMode="auto">
            <a:xfrm>
              <a:off x="6649" y="5619"/>
              <a:ext cx="0" cy="2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4" name="Line 18"/>
            <p:cNvSpPr>
              <a:spLocks noChangeShapeType="1"/>
            </p:cNvSpPr>
            <p:nvPr/>
          </p:nvSpPr>
          <p:spPr bwMode="auto">
            <a:xfrm flipH="1">
              <a:off x="2088" y="3798"/>
              <a:ext cx="23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5" name="Line 19"/>
            <p:cNvSpPr>
              <a:spLocks noChangeShapeType="1"/>
            </p:cNvSpPr>
            <p:nvPr/>
          </p:nvSpPr>
          <p:spPr bwMode="auto">
            <a:xfrm>
              <a:off x="3747" y="3798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6" name="Line 24"/>
            <p:cNvSpPr>
              <a:spLocks noChangeShapeType="1"/>
            </p:cNvSpPr>
            <p:nvPr/>
          </p:nvSpPr>
          <p:spPr bwMode="auto">
            <a:xfrm flipH="1">
              <a:off x="6235" y="3798"/>
              <a:ext cx="582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7" name="Line 25"/>
            <p:cNvSpPr>
              <a:spLocks noChangeShapeType="1"/>
            </p:cNvSpPr>
            <p:nvPr/>
          </p:nvSpPr>
          <p:spPr bwMode="auto">
            <a:xfrm>
              <a:off x="8446" y="3798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8" name="Line 26"/>
            <p:cNvSpPr>
              <a:spLocks noChangeShapeType="1"/>
            </p:cNvSpPr>
            <p:nvPr/>
          </p:nvSpPr>
          <p:spPr bwMode="auto">
            <a:xfrm>
              <a:off x="9966" y="3798"/>
              <a:ext cx="691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9" name="Line 27"/>
            <p:cNvSpPr>
              <a:spLocks noChangeShapeType="1"/>
            </p:cNvSpPr>
            <p:nvPr/>
          </p:nvSpPr>
          <p:spPr bwMode="auto">
            <a:xfrm>
              <a:off x="13560" y="3798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430" y="1846"/>
              <a:ext cx="15810" cy="7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+mn-lt"/>
                  <a:cs typeface="Arial" charset="0"/>
                </a:rPr>
                <a:t>Методы ознакомления дошкольников с природой</a:t>
              </a:r>
              <a:endParaRPr lang="ru-RU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8081" name="Text Box 5"/>
            <p:cNvSpPr txBox="1">
              <a:spLocks noChangeArrowheads="1"/>
            </p:cNvSpPr>
            <p:nvPr/>
          </p:nvSpPr>
          <p:spPr bwMode="auto">
            <a:xfrm>
              <a:off x="1396" y="3148"/>
              <a:ext cx="3266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/>
                <a:t>Наглядные</a:t>
              </a:r>
            </a:p>
          </p:txBody>
        </p:sp>
        <p:sp>
          <p:nvSpPr>
            <p:cNvPr id="88082" name="Text Box 6"/>
            <p:cNvSpPr txBox="1">
              <a:spLocks noChangeArrowheads="1"/>
            </p:cNvSpPr>
            <p:nvPr/>
          </p:nvSpPr>
          <p:spPr bwMode="auto">
            <a:xfrm>
              <a:off x="6725" y="3148"/>
              <a:ext cx="3266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/>
                <a:t>Практические</a:t>
              </a:r>
            </a:p>
          </p:txBody>
        </p:sp>
        <p:sp>
          <p:nvSpPr>
            <p:cNvPr id="88083" name="Text Box 7"/>
            <p:cNvSpPr txBox="1">
              <a:spLocks noChangeArrowheads="1"/>
            </p:cNvSpPr>
            <p:nvPr/>
          </p:nvSpPr>
          <p:spPr bwMode="auto">
            <a:xfrm>
              <a:off x="11877" y="3165"/>
              <a:ext cx="3266" cy="6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/>
                <a:t>Словесные </a:t>
              </a:r>
            </a:p>
          </p:txBody>
        </p:sp>
        <p:sp>
          <p:nvSpPr>
            <p:cNvPr id="88084" name="Text Box 8"/>
            <p:cNvSpPr txBox="1">
              <a:spLocks noChangeArrowheads="1"/>
            </p:cNvSpPr>
            <p:nvPr/>
          </p:nvSpPr>
          <p:spPr bwMode="auto">
            <a:xfrm>
              <a:off x="568" y="4318"/>
              <a:ext cx="1797" cy="11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ru-RU" sz="1600" b="1"/>
                <a:t>Наблю</a:t>
              </a:r>
              <a:r>
                <a:rPr lang="ru-RU" altLang="ru-RU" sz="1600" b="1"/>
                <a:t>-</a:t>
              </a:r>
              <a:r>
                <a:rPr lang="en-US" altLang="ru-RU" sz="1600" b="1"/>
                <a:t>дения</a:t>
              </a:r>
              <a:endParaRPr lang="ru-RU" altLang="ru-RU" sz="1600"/>
            </a:p>
          </p:txBody>
        </p:sp>
        <p:sp>
          <p:nvSpPr>
            <p:cNvPr id="88085" name="Text Box 9"/>
            <p:cNvSpPr txBox="1">
              <a:spLocks noChangeArrowheads="1"/>
            </p:cNvSpPr>
            <p:nvPr/>
          </p:nvSpPr>
          <p:spPr bwMode="auto">
            <a:xfrm>
              <a:off x="2503" y="4318"/>
              <a:ext cx="2935" cy="18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Рассматри-вание картин,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демонстрация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фильмов</a:t>
              </a:r>
              <a:endParaRPr lang="ru-RU" altLang="ru-RU" sz="1600"/>
            </a:p>
          </p:txBody>
        </p:sp>
        <p:sp>
          <p:nvSpPr>
            <p:cNvPr id="88086" name="Text Box 10"/>
            <p:cNvSpPr txBox="1">
              <a:spLocks noChangeArrowheads="1"/>
            </p:cNvSpPr>
            <p:nvPr/>
          </p:nvSpPr>
          <p:spPr bwMode="auto">
            <a:xfrm>
              <a:off x="568" y="6455"/>
              <a:ext cx="5034" cy="4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Кратковременные</a:t>
              </a:r>
              <a:endParaRPr lang="ru-RU" altLang="ru-RU" sz="1600" b="1" dirty="0"/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Длительные</a:t>
              </a:r>
              <a:endParaRPr lang="ru-RU" altLang="ru-RU" sz="1600" b="1" dirty="0"/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Определение </a:t>
              </a:r>
              <a:r>
                <a:rPr lang="ru-RU" altLang="ru-RU" sz="1600" b="1" dirty="0"/>
                <a:t>состояния </a:t>
              </a:r>
              <a:br>
                <a:rPr lang="ru-RU" altLang="ru-RU" sz="1600" b="1" dirty="0"/>
              </a:br>
              <a:r>
                <a:rPr lang="ru-RU" altLang="ru-RU" sz="1600" b="1" dirty="0"/>
                <a:t>  предмета по отдельным </a:t>
              </a:r>
              <a:br>
                <a:rPr lang="ru-RU" altLang="ru-RU" sz="1600" b="1" dirty="0"/>
              </a:br>
              <a:r>
                <a:rPr lang="ru-RU" altLang="ru-RU" sz="1600" b="1" dirty="0"/>
                <a:t>  признакам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Восстановление </a:t>
              </a:r>
              <a:r>
                <a:rPr lang="ru-RU" altLang="ru-RU" sz="1600" b="1" dirty="0"/>
                <a:t>картины</a:t>
              </a:r>
              <a:br>
                <a:rPr lang="ru-RU" altLang="ru-RU" sz="1600" b="1" dirty="0"/>
              </a:br>
              <a:r>
                <a:rPr lang="ru-RU" altLang="ru-RU" sz="1600" b="1" dirty="0"/>
                <a:t>  целого по отдельным </a:t>
              </a:r>
              <a:br>
                <a:rPr lang="ru-RU" altLang="ru-RU" sz="1600" b="1" dirty="0"/>
              </a:br>
              <a:r>
                <a:rPr lang="ru-RU" altLang="ru-RU" sz="1600" b="1" dirty="0"/>
                <a:t>  признакам</a:t>
              </a:r>
              <a:endParaRPr lang="ru-RU" altLang="ru-RU" sz="1600" dirty="0"/>
            </a:p>
          </p:txBody>
        </p:sp>
        <p:sp>
          <p:nvSpPr>
            <p:cNvPr id="88087" name="Text Box 11"/>
            <p:cNvSpPr txBox="1">
              <a:spLocks noChangeArrowheads="1"/>
            </p:cNvSpPr>
            <p:nvPr/>
          </p:nvSpPr>
          <p:spPr bwMode="auto">
            <a:xfrm>
              <a:off x="5820" y="4318"/>
              <a:ext cx="1659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ru-RU" altLang="ru-RU" sz="1600"/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Игра</a:t>
              </a:r>
              <a:endParaRPr lang="ru-RU" altLang="ru-RU" sz="1600"/>
            </a:p>
          </p:txBody>
        </p:sp>
        <p:sp>
          <p:nvSpPr>
            <p:cNvPr id="88088" name="Text Box 12"/>
            <p:cNvSpPr txBox="1">
              <a:spLocks noChangeArrowheads="1"/>
            </p:cNvSpPr>
            <p:nvPr/>
          </p:nvSpPr>
          <p:spPr bwMode="auto">
            <a:xfrm>
              <a:off x="7617" y="4318"/>
              <a:ext cx="1872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Труд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в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природе</a:t>
              </a:r>
              <a:endParaRPr lang="ru-RU" altLang="ru-RU" sz="1600"/>
            </a:p>
          </p:txBody>
        </p:sp>
        <p:sp>
          <p:nvSpPr>
            <p:cNvPr id="88089" name="Text Box 13"/>
            <p:cNvSpPr txBox="1">
              <a:spLocks noChangeArrowheads="1"/>
            </p:cNvSpPr>
            <p:nvPr/>
          </p:nvSpPr>
          <p:spPr bwMode="auto">
            <a:xfrm>
              <a:off x="5820" y="5879"/>
              <a:ext cx="3732" cy="49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>
                <a:lnSpc>
                  <a:spcPct val="90000"/>
                </a:lnSpc>
              </a:pPr>
              <a:r>
                <a:rPr lang="ru-RU" altLang="ru-RU" sz="1600" b="1"/>
                <a:t>Дидактические игры: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предметные,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настольно-печатные,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словесные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игровые упражнения и игры-занятия</a:t>
              </a:r>
            </a:p>
            <a:p>
              <a:pPr marL="0" lvl="1">
                <a:lnSpc>
                  <a:spcPct val="90000"/>
                </a:lnSpc>
              </a:pPr>
              <a:r>
                <a:rPr lang="ru-RU" altLang="ru-RU" sz="1600" b="1"/>
                <a:t>Подвижные игры</a:t>
              </a:r>
            </a:p>
            <a:p>
              <a:pPr>
                <a:lnSpc>
                  <a:spcPct val="90000"/>
                </a:lnSpc>
              </a:pPr>
              <a:r>
                <a:rPr lang="ru-RU" altLang="ru-RU" sz="1600" b="1"/>
                <a:t>Творческие игры </a:t>
              </a:r>
              <a:r>
                <a:rPr lang="ru-RU" altLang="ru-RU" sz="1600"/>
                <a:t>(в т.ч. строительные)</a:t>
              </a:r>
            </a:p>
          </p:txBody>
        </p:sp>
        <p:sp>
          <p:nvSpPr>
            <p:cNvPr id="88090" name="Text Box 14"/>
            <p:cNvSpPr txBox="1">
              <a:spLocks noChangeArrowheads="1"/>
            </p:cNvSpPr>
            <p:nvPr/>
          </p:nvSpPr>
          <p:spPr bwMode="auto">
            <a:xfrm>
              <a:off x="9967" y="6176"/>
              <a:ext cx="3593" cy="1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Индивидуальные поручения</a:t>
              </a:r>
              <a:endParaRPr lang="ru-RU" altLang="ru-RU" sz="1600" b="1" dirty="0"/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 b="1" dirty="0" smtClean="0"/>
                <a:t> Коллективный </a:t>
              </a:r>
              <a:r>
                <a:rPr lang="ru-RU" altLang="ru-RU" sz="1600" b="1" dirty="0"/>
                <a:t>труд</a:t>
              </a:r>
              <a:endParaRPr lang="ru-RU" altLang="ru-RU" sz="1600" dirty="0"/>
            </a:p>
          </p:txBody>
        </p:sp>
        <p:sp>
          <p:nvSpPr>
            <p:cNvPr id="88091" name="Text Box 15"/>
            <p:cNvSpPr txBox="1">
              <a:spLocks noChangeArrowheads="1"/>
            </p:cNvSpPr>
            <p:nvPr/>
          </p:nvSpPr>
          <p:spPr bwMode="auto">
            <a:xfrm>
              <a:off x="11901" y="4318"/>
              <a:ext cx="3317" cy="1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u="sng" dirty="0" smtClean="0"/>
                <a:t> Рассказ</a:t>
              </a:r>
              <a:endParaRPr lang="ru-RU" altLang="ru-RU" sz="1600" b="1" u="sng" dirty="0"/>
            </a:p>
            <a:p>
              <a:pPr marL="0" lvl="1"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dirty="0" smtClean="0"/>
                <a:t> Беседа</a:t>
              </a:r>
              <a:endParaRPr lang="ru-RU" altLang="ru-RU" sz="1600" b="1" dirty="0"/>
            </a:p>
            <a:p>
              <a:pPr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dirty="0" smtClean="0"/>
                <a:t> Чтение</a:t>
              </a:r>
              <a:endParaRPr lang="ru-RU" altLang="ru-RU" sz="1600" dirty="0"/>
            </a:p>
          </p:txBody>
        </p:sp>
        <p:sp>
          <p:nvSpPr>
            <p:cNvPr id="88092" name="Line 16"/>
            <p:cNvSpPr>
              <a:spLocks noChangeShapeType="1"/>
            </p:cNvSpPr>
            <p:nvPr/>
          </p:nvSpPr>
          <p:spPr bwMode="auto">
            <a:xfrm>
              <a:off x="3056" y="2627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93" name="Line 17"/>
            <p:cNvSpPr>
              <a:spLocks noChangeShapeType="1"/>
            </p:cNvSpPr>
            <p:nvPr/>
          </p:nvSpPr>
          <p:spPr bwMode="auto">
            <a:xfrm>
              <a:off x="13528" y="2566"/>
              <a:ext cx="32" cy="5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94" name="Text Box 20"/>
            <p:cNvSpPr txBox="1">
              <a:spLocks noChangeArrowheads="1"/>
            </p:cNvSpPr>
            <p:nvPr/>
          </p:nvSpPr>
          <p:spPr bwMode="auto">
            <a:xfrm>
              <a:off x="9616" y="4318"/>
              <a:ext cx="1871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Элемен-тарные опыты</a:t>
              </a:r>
              <a:endParaRPr lang="ru-RU" altLang="ru-RU" sz="1600"/>
            </a:p>
          </p:txBody>
        </p:sp>
        <p:sp>
          <p:nvSpPr>
            <p:cNvPr id="88095" name="Line 3"/>
            <p:cNvSpPr>
              <a:spLocks noChangeShapeType="1"/>
            </p:cNvSpPr>
            <p:nvPr/>
          </p:nvSpPr>
          <p:spPr bwMode="auto">
            <a:xfrm>
              <a:off x="8446" y="2523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12ADD-08DA-40C8-8D17-52CAF958F93B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  <p:pic>
        <p:nvPicPr>
          <p:cNvPr id="3074" name="Picture 2" descr="D:\Личное\Фотографии\Фото. раб\ФОТО ДОУ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60"/>
            <a:ext cx="1913126" cy="151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Группа 14"/>
          <p:cNvGrpSpPr>
            <a:grpSpLocks/>
          </p:cNvGrpSpPr>
          <p:nvPr/>
        </p:nvGrpSpPr>
        <p:grpSpPr bwMode="auto">
          <a:xfrm>
            <a:off x="282966" y="77723"/>
            <a:ext cx="8552157" cy="6464465"/>
            <a:chOff x="311388" y="76976"/>
            <a:chExt cx="8552585" cy="6464987"/>
          </a:xfrm>
        </p:grpSpPr>
        <p:grpSp>
          <p:nvGrpSpPr>
            <p:cNvPr id="90116" name="Группа 1"/>
            <p:cNvGrpSpPr>
              <a:grpSpLocks/>
            </p:cNvGrpSpPr>
            <p:nvPr/>
          </p:nvGrpSpPr>
          <p:grpSpPr bwMode="auto">
            <a:xfrm>
              <a:off x="311388" y="76976"/>
              <a:ext cx="8495875" cy="2966022"/>
              <a:chOff x="311388" y="76976"/>
              <a:chExt cx="8495875" cy="296602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11388" y="980728"/>
                <a:ext cx="2268000" cy="162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Сформировать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у ребенка представление о себе как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о представителе человеческого рода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070959" y="970328"/>
                <a:ext cx="2736304" cy="162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На основе познания развивать творческую, свободную личность, обладающую чувством собственного достоинства и уважением к людям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58591" y="980728"/>
                <a:ext cx="3132000" cy="206227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Сформировать у ребенка представление о представление о людях, живущих на Земле, об их чувствах, поступках, правах и обязанностях; о разнообразной деятельности людей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3396" y="76976"/>
                <a:ext cx="8316000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rgbClr val="C00000"/>
                    </a:solidFill>
                  </a:rPr>
                  <a:t>Задачи ознакомления дошкольников с социальным миром</a:t>
                </a:r>
              </a:p>
            </p:txBody>
          </p:sp>
        </p:grpSp>
        <p:grpSp>
          <p:nvGrpSpPr>
            <p:cNvPr id="90117" name="Группа 5"/>
            <p:cNvGrpSpPr>
              <a:grpSpLocks/>
            </p:cNvGrpSpPr>
            <p:nvPr/>
          </p:nvGrpSpPr>
          <p:grpSpPr bwMode="auto">
            <a:xfrm>
              <a:off x="311388" y="2492344"/>
              <a:ext cx="8552585" cy="1779394"/>
              <a:chOff x="311388" y="2492344"/>
              <a:chExt cx="8552585" cy="177939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34469" y="3434052"/>
                <a:ext cx="2736000" cy="5848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должны </a:t>
                </a: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нести информацию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27669" y="3450684"/>
                <a:ext cx="2736304" cy="5848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должны </a:t>
                </a: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побуждать к деятельности, поступкам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96477" y="3440674"/>
                <a:ext cx="2736000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должны </a:t>
                </a: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вызывать эмоции, чувства, отношения </a:t>
                </a:r>
                <a:endParaRPr lang="ru-RU" sz="16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1388" y="2492344"/>
                <a:ext cx="8547527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Триединая функция </a:t>
                </a:r>
                <a:endParaRPr lang="ru-RU" sz="2400" b="1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 smtClean="0"/>
                  <a:t>представлений </a:t>
                </a:r>
                <a:r>
                  <a:rPr lang="ru-RU" sz="2400" b="1" dirty="0"/>
                  <a:t>о социальном мире</a:t>
                </a:r>
              </a:p>
            </p:txBody>
          </p:sp>
        </p:grpSp>
        <p:grpSp>
          <p:nvGrpSpPr>
            <p:cNvPr id="90118" name="Группа 7"/>
            <p:cNvGrpSpPr>
              <a:grpSpLocks/>
            </p:cNvGrpSpPr>
            <p:nvPr/>
          </p:nvGrpSpPr>
          <p:grpSpPr bwMode="auto">
            <a:xfrm>
              <a:off x="311388" y="4325792"/>
              <a:ext cx="8552585" cy="2216171"/>
              <a:chOff x="354120" y="4325792"/>
              <a:chExt cx="8552585" cy="221617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54120" y="5156856"/>
                <a:ext cx="4068000" cy="13851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Познавательные эвристические беседы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Восприятие </a:t>
                </a: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художественной литературы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Изобразительная и конструктивная деятельность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Экспериментирование и опыты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Музыка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45648" y="5156855"/>
                <a:ext cx="4356000" cy="136971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Игры </a:t>
                </a:r>
                <a:r>
                  <a:rPr lang="ru-RU" sz="13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(сюжетно-ролевые, драматизации, подвижные)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Наблюдения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Трудовая деятельность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Праздники и развлечения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Индивидуальные беседы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4120" y="4325792"/>
                <a:ext cx="8552585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Формы организации образовательной деятельности</a:t>
                </a:r>
              </a:p>
            </p:txBody>
          </p:sp>
        </p:grp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5D08E-4C69-45E6-9E60-23AA218E6B0A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266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7158" y="928670"/>
            <a:ext cx="8501063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</a:t>
            </a: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, с учетом конкретных условий, создается</a:t>
            </a:r>
            <a:b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в дошкольном образовательном учреждении </a:t>
            </a: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собственная </a:t>
            </a: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нетрадиционная модель организации обучения, воспитания и развития дошкольников </a:t>
            </a: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</a:pP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какие педагогические технологии обучения применяются в работе с детьми</a:t>
            </a:r>
          </a:p>
          <a:p>
            <a:pPr>
              <a:lnSpc>
                <a:spcPct val="90000"/>
              </a:lnSpc>
              <a:buClr>
                <a:srgbClr val="6666FF"/>
              </a:buClr>
            </a:pP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 учитываются их индивидуальные особенности, интересы и возможности </a:t>
            </a:r>
          </a:p>
          <a:p>
            <a:pPr>
              <a:lnSpc>
                <a:spcPct val="90000"/>
              </a:lnSpc>
              <a:buClr>
                <a:srgbClr val="6666FF"/>
              </a:buClr>
            </a:pP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 повышается мотивация образовательной деятельности  воспитанников дошкольного учреждения</a:t>
            </a: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endParaRPr lang="ru-RU" alt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1520" y="260648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CC0000"/>
                </a:solidFill>
                <a:latin typeface="+mj-lt"/>
                <a:cs typeface="Times New Roman" pitchFamily="18" charset="0"/>
              </a:rPr>
              <a:t>Программа должна показать:</a:t>
            </a:r>
            <a:endParaRPr lang="ru-RU" altLang="ru-RU" sz="28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E0E58-24A1-4E9A-B770-19C9CE7033E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251511" y="425718"/>
            <a:ext cx="8424177" cy="5667107"/>
            <a:chOff x="155" y="1276"/>
            <a:chExt cx="16230" cy="11720"/>
          </a:xfrm>
        </p:grpSpPr>
        <p:grpSp>
          <p:nvGrpSpPr>
            <p:cNvPr id="91140" name="Group 3"/>
            <p:cNvGrpSpPr>
              <a:grpSpLocks/>
            </p:cNvGrpSpPr>
            <p:nvPr/>
          </p:nvGrpSpPr>
          <p:grpSpPr bwMode="auto">
            <a:xfrm>
              <a:off x="432" y="3763"/>
              <a:ext cx="15953" cy="2532"/>
              <a:chOff x="432" y="4255"/>
              <a:chExt cx="15953" cy="2532"/>
            </a:xfrm>
          </p:grpSpPr>
          <p:sp>
            <p:nvSpPr>
              <p:cNvPr id="91147" name="AutoShape 4"/>
              <p:cNvSpPr>
                <a:spLocks noChangeArrowheads="1"/>
              </p:cNvSpPr>
              <p:nvPr/>
            </p:nvSpPr>
            <p:spPr bwMode="auto">
              <a:xfrm>
                <a:off x="432" y="4258"/>
                <a:ext cx="3798" cy="2529"/>
              </a:xfrm>
              <a:prstGeom prst="wedgeRoundRectCallout">
                <a:avLst>
                  <a:gd name="adj1" fmla="val 49606"/>
                  <a:gd name="adj2" fmla="val -73046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повышающие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познавательную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активность</a:t>
                </a:r>
              </a:p>
            </p:txBody>
          </p:sp>
          <p:sp>
            <p:nvSpPr>
              <p:cNvPr id="91148" name="AutoShape 5"/>
              <p:cNvSpPr>
                <a:spLocks noChangeArrowheads="1"/>
              </p:cNvSpPr>
              <p:nvPr/>
            </p:nvSpPr>
            <p:spPr bwMode="auto">
              <a:xfrm>
                <a:off x="4464" y="4258"/>
                <a:ext cx="3798" cy="2529"/>
              </a:xfrm>
              <a:prstGeom prst="wedgeRoundRectCallout">
                <a:avLst>
                  <a:gd name="adj1" fmla="val -8759"/>
                  <a:gd name="adj2" fmla="val -72060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вызывающие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эмоциональную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активность</a:t>
                </a:r>
              </a:p>
            </p:txBody>
          </p:sp>
          <p:sp>
            <p:nvSpPr>
              <p:cNvPr id="91149" name="AutoShape 6"/>
              <p:cNvSpPr>
                <a:spLocks noChangeArrowheads="1"/>
              </p:cNvSpPr>
              <p:nvPr/>
            </p:nvSpPr>
            <p:spPr bwMode="auto">
              <a:xfrm>
                <a:off x="8505" y="4255"/>
                <a:ext cx="3798" cy="2529"/>
              </a:xfrm>
              <a:prstGeom prst="wedgeRoundRectCallout">
                <a:avLst>
                  <a:gd name="adj1" fmla="val -33250"/>
                  <a:gd name="adj2" fmla="val -71856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способствующие взаимосвязи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различных видов деятельности</a:t>
                </a:r>
              </a:p>
            </p:txBody>
          </p:sp>
          <p:sp>
            <p:nvSpPr>
              <p:cNvPr id="91150" name="AutoShape 7"/>
              <p:cNvSpPr>
                <a:spLocks noChangeArrowheads="1"/>
              </p:cNvSpPr>
              <p:nvPr/>
            </p:nvSpPr>
            <p:spPr bwMode="auto">
              <a:xfrm>
                <a:off x="12587" y="4255"/>
                <a:ext cx="3798" cy="2529"/>
              </a:xfrm>
              <a:prstGeom prst="wedgeRoundRectCallout">
                <a:avLst>
                  <a:gd name="adj1" fmla="val -40866"/>
                  <a:gd name="adj2" fmla="val -72741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 smtClean="0"/>
                  <a:t>коррекции</a:t>
                </a:r>
                <a:r>
                  <a:rPr lang="ru-RU" altLang="ru-RU" sz="1600" dirty="0"/>
                  <a:t/>
                </a:r>
                <a:br>
                  <a:rPr lang="ru-RU" altLang="ru-RU" sz="1600" dirty="0"/>
                </a:br>
                <a:r>
                  <a:rPr lang="ru-RU" altLang="ru-RU" sz="1600" dirty="0"/>
                  <a:t>и  уточнения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детских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представлений</a:t>
                </a:r>
              </a:p>
            </p:txBody>
          </p:sp>
        </p:grpSp>
        <p:grpSp>
          <p:nvGrpSpPr>
            <p:cNvPr id="91141" name="Group 8"/>
            <p:cNvGrpSpPr>
              <a:grpSpLocks/>
            </p:cNvGrpSpPr>
            <p:nvPr/>
          </p:nvGrpSpPr>
          <p:grpSpPr bwMode="auto">
            <a:xfrm>
              <a:off x="155" y="6444"/>
              <a:ext cx="16230" cy="6552"/>
              <a:chOff x="155" y="7083"/>
              <a:chExt cx="16230" cy="6552"/>
            </a:xfrm>
          </p:grpSpPr>
          <p:sp>
            <p:nvSpPr>
              <p:cNvPr id="91143" name="Text Box 9"/>
              <p:cNvSpPr txBox="1">
                <a:spLocks noChangeArrowheads="1"/>
              </p:cNvSpPr>
              <p:nvPr/>
            </p:nvSpPr>
            <p:spPr bwMode="auto">
              <a:xfrm>
                <a:off x="155" y="7083"/>
                <a:ext cx="4022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solidFill>
                      <a:srgbClr val="000000"/>
                    </a:solidFill>
                    <a:latin typeface="+mn-lt"/>
                  </a:rPr>
                  <a:t>Элементарный </a:t>
                </a:r>
                <a:br>
                  <a:rPr lang="ru-RU" altLang="ru-RU" sz="140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ru-RU" altLang="ru-RU" sz="1400" dirty="0">
                    <a:solidFill>
                      <a:srgbClr val="000000"/>
                    </a:solidFill>
                    <a:latin typeface="+mn-lt"/>
                  </a:rPr>
                  <a:t>    анализ </a:t>
                </a: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 smtClean="0">
                    <a:latin typeface="+mn-lt"/>
                  </a:rPr>
                  <a:t>Сравнение по    контрасту и  </a:t>
                </a:r>
                <a:r>
                  <a:rPr lang="ru-RU" altLang="ru-RU" sz="1400" dirty="0">
                    <a:latin typeface="+mn-lt"/>
                  </a:rPr>
                  <a:t>подобию, сходству</a:t>
                </a: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Группировка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и классификация</a:t>
                </a: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Моделирование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и конструирование</a:t>
                </a: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Ответы на вопросы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</a:t>
                </a:r>
                <a:r>
                  <a:rPr lang="ru-RU" altLang="ru-RU" sz="1400" dirty="0" smtClean="0">
                    <a:latin typeface="+mn-lt"/>
                  </a:rPr>
                  <a:t>детей</a:t>
                </a:r>
                <a:endParaRPr lang="ru-RU" altLang="ru-RU" sz="1400" dirty="0">
                  <a:latin typeface="+mn-lt"/>
                </a:endParaRP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Приучение к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самостоятельному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поиску ответов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</a:t>
                </a:r>
                <a:r>
                  <a:rPr lang="ru-RU" altLang="ru-RU" sz="1400" dirty="0" smtClean="0">
                    <a:latin typeface="+mn-lt"/>
                  </a:rPr>
                  <a:t> на </a:t>
                </a:r>
                <a:r>
                  <a:rPr lang="ru-RU" altLang="ru-RU" sz="1400" dirty="0">
                    <a:latin typeface="+mn-lt"/>
                  </a:rPr>
                  <a:t>вопросы</a:t>
                </a:r>
              </a:p>
            </p:txBody>
          </p:sp>
          <p:sp>
            <p:nvSpPr>
              <p:cNvPr id="91144" name="Text Box 10"/>
              <p:cNvSpPr txBox="1">
                <a:spLocks noChangeArrowheads="1"/>
              </p:cNvSpPr>
              <p:nvPr/>
            </p:nvSpPr>
            <p:spPr bwMode="auto">
              <a:xfrm>
                <a:off x="4464" y="7083"/>
                <a:ext cx="3875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Воображаемая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ситуация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Придумывание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сказок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Игры-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драматизации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Сюрпризные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моменты </a:t>
                </a:r>
                <a:r>
                  <a:rPr lang="ru-RU" altLang="ru-RU" sz="1400" dirty="0">
                    <a:latin typeface="+mn-lt"/>
                  </a:rPr>
                  <a:t>и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элементы </a:t>
                </a:r>
                <a:r>
                  <a:rPr lang="ru-RU" altLang="ru-RU" sz="1400" dirty="0">
                    <a:latin typeface="+mn-lt"/>
                  </a:rPr>
                  <a:t>новизны</a:t>
                </a: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Юмор и шутка</a:t>
                </a: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Сочетание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разнообразных 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средств </a:t>
                </a:r>
                <a:r>
                  <a:rPr lang="ru-RU" altLang="ru-RU" sz="1400" dirty="0">
                    <a:latin typeface="+mn-lt"/>
                  </a:rPr>
                  <a:t>на одном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занятии</a:t>
                </a:r>
                <a:endParaRPr lang="ru-RU" altLang="ru-RU" sz="1400" dirty="0">
                  <a:latin typeface="+mn-lt"/>
                </a:endParaRPr>
              </a:p>
            </p:txBody>
          </p:sp>
          <p:sp>
            <p:nvSpPr>
              <p:cNvPr id="91145" name="Text Box 11"/>
              <p:cNvSpPr txBox="1">
                <a:spLocks noChangeArrowheads="1"/>
              </p:cNvSpPr>
              <p:nvPr/>
            </p:nvSpPr>
            <p:spPr bwMode="auto">
              <a:xfrm>
                <a:off x="8617" y="7083"/>
                <a:ext cx="3884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Прием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предложения </a:t>
                </a:r>
                <a:r>
                  <a:rPr lang="ru-RU" altLang="ru-RU" sz="1400" dirty="0">
                    <a:latin typeface="+mn-lt"/>
                  </a:rPr>
                  <a:t>и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</a:t>
                </a:r>
                <a:r>
                  <a:rPr lang="ru-RU" altLang="ru-RU" sz="1400" dirty="0" smtClean="0">
                    <a:latin typeface="+mn-lt"/>
                  </a:rPr>
                  <a:t>обучения </a:t>
                </a:r>
                <a:r>
                  <a:rPr lang="ru-RU" altLang="ru-RU" sz="1400" dirty="0">
                    <a:latin typeface="+mn-lt"/>
                  </a:rPr>
                  <a:t>способу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</a:t>
                </a:r>
                <a:r>
                  <a:rPr lang="ru-RU" altLang="ru-RU" sz="1400" dirty="0" smtClean="0">
                    <a:latin typeface="+mn-lt"/>
                  </a:rPr>
                  <a:t>связи </a:t>
                </a:r>
                <a:r>
                  <a:rPr lang="ru-RU" altLang="ru-RU" sz="1400" dirty="0">
                    <a:latin typeface="+mn-lt"/>
                  </a:rPr>
                  <a:t>разных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видов деятельности</a:t>
                </a: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Перспективное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планирование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Перспектива,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направленная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на </a:t>
                </a:r>
                <a:r>
                  <a:rPr lang="ru-RU" altLang="ru-RU" sz="1400" dirty="0">
                    <a:latin typeface="+mn-lt"/>
                  </a:rPr>
                  <a:t>последующую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деятельность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Беседа</a:t>
                </a:r>
              </a:p>
            </p:txBody>
          </p:sp>
          <p:sp>
            <p:nvSpPr>
              <p:cNvPr id="91146" name="Text Box 12"/>
              <p:cNvSpPr txBox="1">
                <a:spLocks noChangeArrowheads="1"/>
              </p:cNvSpPr>
              <p:nvPr/>
            </p:nvSpPr>
            <p:spPr bwMode="auto">
              <a:xfrm>
                <a:off x="12816" y="7083"/>
                <a:ext cx="3569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Повторение</a:t>
                </a: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Наблюдение </a:t>
                </a: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 err="1" smtClean="0">
                    <a:latin typeface="+mn-lt"/>
                  </a:rPr>
                  <a:t>Экспериментиро</a:t>
                </a:r>
                <a:r>
                  <a:rPr lang="ru-RU" altLang="ru-RU" sz="1400" dirty="0" smtClean="0">
                    <a:latin typeface="+mn-lt"/>
                  </a:rPr>
                  <a:t>-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err="1" smtClean="0">
                    <a:latin typeface="+mn-lt"/>
                  </a:rPr>
                  <a:t>вание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Создание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проблемных 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ситуаций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Беседа</a:t>
                </a:r>
              </a:p>
            </p:txBody>
          </p:sp>
        </p:grpSp>
        <p:sp>
          <p:nvSpPr>
            <p:cNvPr id="91142" name="Text Box 13" descr="Газетная бумага"/>
            <p:cNvSpPr txBox="1">
              <a:spLocks noChangeArrowheads="1"/>
            </p:cNvSpPr>
            <p:nvPr/>
          </p:nvSpPr>
          <p:spPr bwMode="auto">
            <a:xfrm>
              <a:off x="155" y="1276"/>
              <a:ext cx="16230" cy="159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 dirty="0">
                  <a:solidFill>
                    <a:srgbClr val="C00000"/>
                  </a:solidFill>
                  <a:latin typeface="+mj-lt"/>
                </a:rPr>
                <a:t>МЕТОДЫ, ПОЗВОЛЯЮЩИЕ ПЕДАГОГУ НАИБОЛЕЕ </a:t>
              </a:r>
              <a:r>
                <a:rPr lang="ru-RU" b="1" dirty="0" smtClean="0">
                  <a:solidFill>
                    <a:srgbClr val="C00000"/>
                  </a:solidFill>
                  <a:latin typeface="+mj-lt"/>
                </a:rPr>
                <a:t>ЭФФЕКТИВНО  </a:t>
              </a:r>
              <a:r>
                <a:rPr lang="ru-RU" b="1" dirty="0">
                  <a:solidFill>
                    <a:srgbClr val="C00000"/>
                  </a:solidFill>
                  <a:latin typeface="+mj-lt"/>
                </a:rPr>
                <a:t>ПРОВОДИТЬ РАБОТУ ПО ОЗНАКОМЛЕНИЮ ДЕТЕЙ С СОЦИАЛЬНЫМ МИРОМ</a:t>
              </a:r>
              <a:endParaRPr lang="ru-RU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1026-5F17-484F-B224-739E1D717834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746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25998"/>
              </p:ext>
            </p:extLst>
          </p:nvPr>
        </p:nvGraphicFramePr>
        <p:xfrm>
          <a:off x="323528" y="631657"/>
          <a:ext cx="8496944" cy="563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880320"/>
                <a:gridCol w="2448272"/>
              </a:tblGrid>
              <a:tr h="1156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«От рождения до школы»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«Мозаика»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«Разноцветная планета»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4448917">
                <a:tc>
                  <a:txBody>
                    <a:bodyPr/>
                    <a:lstStyle/>
                    <a:p>
                      <a:endParaRPr kumimoji="0"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деятельности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Первичные представления об объектах окружающего мира. 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развитие. 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Проектная деятельность. 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Дидактические игры.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к социокультурным ценностям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Овладение познавательно-исследовательской деятельностью</a:t>
                      </a: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развитие.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Познавательно-исследовательская деятельность.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Конструирование.</a:t>
                      </a: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и продуктивной (конструктивной) деятельности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Познание. Исследование и конструирование 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развитие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Познание. </a:t>
                      </a:r>
                      <a:r>
                        <a:rPr kumimoji="0" lang="ru-RU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Сенсорика</a:t>
                      </a:r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7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746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75757"/>
              </p:ext>
            </p:extLst>
          </p:nvPr>
        </p:nvGraphicFramePr>
        <p:xfrm>
          <a:off x="323528" y="631656"/>
          <a:ext cx="8496944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592288"/>
              </a:tblGrid>
              <a:tr h="113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«От рождения до школы»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«Мозаика»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«Разноцветная планета»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4571919">
                <a:tc>
                  <a:txBody>
                    <a:bodyPr/>
                    <a:lstStyle/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элементарных математических представлений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и счет.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Величина.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Ориентировка в пространстве.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Ориентировка во времени. 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 миром природы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Представления детей о природе.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Сезонные изменения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элементарных математических представлений</a:t>
                      </a:r>
                    </a:p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Количественные представления и счёт.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Величина.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Геометрические представления.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Ориентировка в пространстве.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Ориентировка во времени.</a:t>
                      </a:r>
                    </a:p>
                    <a:p>
                      <a:endParaRPr kumimoji="0" lang="ru-RU" sz="16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Природное окружение.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 животных и мир растений.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Сезонные наблюдения (неживая природа)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элементарных математических представлений.</a:t>
                      </a: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Познание. Математические представления</a:t>
                      </a:r>
                      <a:endParaRPr kumimoji="0" lang="ru-RU" sz="11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целостной картины мира, расширение кругозора.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Познание. Картина мира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5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A401D-1587-4176-BD03-62B785160B56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476672"/>
            <a:ext cx="8229600" cy="427033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Примерная структура предъявления содержания образовательной области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1403648" y="1090604"/>
            <a:ext cx="6768752" cy="5146708"/>
            <a:chOff x="1475086" y="1428736"/>
            <a:chExt cx="6768752" cy="5146708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357554" y="2285992"/>
              <a:ext cx="2214578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Принципы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3071802" y="1857364"/>
              <a:ext cx="142876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2357422" y="1428736"/>
              <a:ext cx="1439862" cy="395288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Цель</a:t>
              </a: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5238734" y="1428736"/>
              <a:ext cx="1439863" cy="43180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Задачи</a:t>
              </a:r>
              <a:endParaRPr lang="ru-RU" sz="2400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797284" y="1679561"/>
              <a:ext cx="14414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518009" y="3786190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654409" y="4143380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Методы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3357554" y="3214686"/>
              <a:ext cx="2439996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Направления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572000" y="2857496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4500562" y="4643446"/>
              <a:ext cx="107157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 bwMode="auto">
            <a:xfrm rot="10800000" flipV="1">
              <a:off x="3428992" y="4643446"/>
              <a:ext cx="108267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4845064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Формы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2416172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Средства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 bwMode="auto">
            <a:xfrm>
              <a:off x="3230547" y="5643578"/>
              <a:ext cx="1198577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 bwMode="auto">
            <a:xfrm rot="10800000" flipV="1">
              <a:off x="4500562" y="5643578"/>
              <a:ext cx="1296988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 bwMode="auto">
            <a:xfrm rot="10800000" flipV="1">
              <a:off x="4643438" y="1928802"/>
              <a:ext cx="13303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 Box 3"/>
            <p:cNvSpPr txBox="1">
              <a:spLocks noChangeArrowheads="1"/>
            </p:cNvSpPr>
            <p:nvPr/>
          </p:nvSpPr>
          <p:spPr bwMode="auto">
            <a:xfrm>
              <a:off x="1475086" y="6143644"/>
              <a:ext cx="6768752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Содержание (по возрастным группам) 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9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Содержательный раздел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1354" y="1472872"/>
            <a:ext cx="814313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Описание образовательной деятельности, форм, способов, методов и средств реализации Программы по пяти образовательным областям (включая описание части, формируемой участниками образовательных отношений)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Особенности образовательной деятельности разных видов детской деятельности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- Способы и направления поддержки детской инициативы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Особенности взаимодействия педагогического коллектива с семьями воспитанников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Диагностика (мониторинг) –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иные характеристики</a:t>
            </a:r>
            <a:endParaRPr lang="ru-RU" i="1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08720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2.11.2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490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07611"/>
              </p:ext>
            </p:extLst>
          </p:nvPr>
        </p:nvGraphicFramePr>
        <p:xfrm>
          <a:off x="428596" y="1857364"/>
          <a:ext cx="8429684" cy="41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Игровая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разыгрывание сюжетных действий из жизни людей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развивающие игры, в том числе и компьютерные 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сюжетно-ролевые игры: 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дидактические игры: ____________________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игры-путешествия: ______________________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предметные игры, игры-имитации 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Познавательно-исследовательская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исследования объектов окружающего мира через наблюдение _______________________________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экспериментирование: 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ситуативный разговор: 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обсуждение проблемных ситуаций: 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12" y="-2738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" y="83671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Особенности образовательной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разных видов детской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(дошкольный возраст: 3 года – 8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512" y="2662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" y="840194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Особенности образовательной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разных видов детской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(дошкольный возраст: 3 года – 8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85629"/>
              </p:ext>
            </p:extLst>
          </p:nvPr>
        </p:nvGraphicFramePr>
        <p:xfrm>
          <a:off x="428596" y="1857364"/>
          <a:ext cx="8429684" cy="443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деятельность, организация сотрудничества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овладение навыками взаимодействия с другими детьми и со взрослыми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навыков общения: доброжелательного отношения и интереса к другим детям, умения вести диалог, согласовывать свои действия и мнения с потребностями других, умение помогать товарищу и самому принимать помощь, умение решать конфликты адекватными способами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Восприятие художественной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литературы и фольклора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слушание книг и рассматривание иллюстраций; обсуждение произведений: 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просмотр и обсуждение мультфильмов: 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разгадывание загадок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обсуждение пословиц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драматизация фрагментов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разучивание песен, стихов и загадок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331639"/>
              </p:ext>
            </p:extLst>
          </p:nvPr>
        </p:nvGraphicFramePr>
        <p:xfrm>
          <a:off x="428596" y="2182218"/>
          <a:ext cx="8429684" cy="314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Конструирование из разных материалов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модели и макеты: __________________________</a:t>
                      </a:r>
                      <a:endParaRPr lang="ru-RU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коллективные проекты: 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Изобразительная</a:t>
                      </a:r>
                      <a:endParaRPr lang="ru-RU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отражение впечатлений от слушания произведений и просмотра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мультфильмов во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всех видах продуктивной деятельности (рисование, лепка, аппликация)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Двигательная</a:t>
                      </a:r>
                      <a:endParaRPr lang="ru-RU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подвижные игры: ___________________________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Самообслуживание и элементарный бытовой труд</a:t>
                      </a:r>
                      <a:endParaRPr lang="ru-RU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 помещении и на улице, как в режимной деятельности, так и в самостоятельной деятельности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12" y="2662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" y="840194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Особенности образовательной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разных видов детской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(дошкольный возраст: 3 года – 8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155E-78CB-40CB-96BE-D8A08E9FA7EB}" type="slidenum">
              <a:rPr lang="ru-RU" smtClean="0"/>
              <a:pPr/>
              <a:t>78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8080" y="692696"/>
            <a:ext cx="8534400" cy="7588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Способы поддержки детской инициативы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освоении образовательной области «Познавательное развитие»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809328"/>
            <a:ext cx="8820472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3 - 4 года </a:t>
            </a:r>
            <a:r>
              <a:rPr lang="ru-RU" sz="2300" dirty="0" smtClean="0">
                <a:solidFill>
                  <a:schemeClr val="accent2"/>
                </a:solidFill>
              </a:rPr>
              <a:t>(</a:t>
            </a:r>
            <a:r>
              <a:rPr lang="ru-RU" sz="2300" dirty="0" smtClean="0">
                <a:solidFill>
                  <a:srgbClr val="C00000"/>
                </a:solidFill>
              </a:rPr>
              <a:t>Приоритетная  </a:t>
            </a:r>
            <a:r>
              <a:rPr lang="ru-RU" sz="2300" dirty="0">
                <a:solidFill>
                  <a:srgbClr val="C00000"/>
                </a:solidFill>
              </a:rPr>
              <a:t>сфера инициативы – продуктивная </a:t>
            </a:r>
            <a:r>
              <a:rPr lang="ru-RU" sz="2300" dirty="0" smtClean="0">
                <a:solidFill>
                  <a:srgbClr val="C00000"/>
                </a:solidFill>
              </a:rPr>
              <a:t>деятельность)</a:t>
            </a:r>
            <a:endParaRPr lang="ru-RU" sz="2300" b="1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Использовать в работе с детьми формы и методы, побуждающие детей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к различной степени активности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Проводить индивидуальные беседы познавательной направленности</a:t>
            </a: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4 - 5 лет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sz="2300" dirty="0" smtClean="0">
                <a:solidFill>
                  <a:srgbClr val="C00000"/>
                </a:solidFill>
              </a:rPr>
              <a:t>Приоритетная </a:t>
            </a:r>
            <a:r>
              <a:rPr lang="ru-RU" sz="2300" dirty="0">
                <a:solidFill>
                  <a:srgbClr val="C00000"/>
                </a:solidFill>
              </a:rPr>
              <a:t>сфера инициативы – познание окружающего </a:t>
            </a:r>
            <a:r>
              <a:rPr lang="ru-RU" sz="2300" dirty="0" smtClean="0">
                <a:solidFill>
                  <a:srgbClr val="C00000"/>
                </a:solidFill>
              </a:rPr>
              <a:t>мира)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Создавать условия для проявления познавательной активности детей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Использовать в работе с детьми методы и приемы, активизирующие детей на самостоятельную поисковую деятельность (детское экспериментирование)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Поощрять возникновение у детей индивидуальных познавательных интересов и предпочтений, активно использовать их в индивидуальной работе с каждым ребёнком</a:t>
            </a: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5 - 8 лет </a:t>
            </a:r>
            <a:r>
              <a:rPr lang="ru-RU" dirty="0" smtClean="0">
                <a:solidFill>
                  <a:srgbClr val="C00000"/>
                </a:solidFill>
              </a:rPr>
              <a:t>(5-6 лет: п</a:t>
            </a:r>
            <a:r>
              <a:rPr lang="ru-RU" sz="2600" dirty="0" smtClean="0">
                <a:solidFill>
                  <a:srgbClr val="C00000"/>
                </a:solidFill>
              </a:rPr>
              <a:t>риоритетная </a:t>
            </a:r>
            <a:r>
              <a:rPr lang="ru-RU" sz="2600" dirty="0">
                <a:solidFill>
                  <a:srgbClr val="C00000"/>
                </a:solidFill>
              </a:rPr>
              <a:t>сфера инициативы – </a:t>
            </a:r>
            <a:r>
              <a:rPr lang="ru-RU" sz="2600" dirty="0" err="1">
                <a:solidFill>
                  <a:srgbClr val="C00000"/>
                </a:solidFill>
              </a:rPr>
              <a:t>внеситуативно</a:t>
            </a:r>
            <a:r>
              <a:rPr lang="ru-RU" sz="2600" dirty="0">
                <a:solidFill>
                  <a:srgbClr val="C00000"/>
                </a:solidFill>
              </a:rPr>
              <a:t>-личностное </a:t>
            </a:r>
            <a:r>
              <a:rPr lang="ru-RU" sz="2600" dirty="0" smtClean="0">
                <a:solidFill>
                  <a:srgbClr val="C00000"/>
                </a:solidFill>
              </a:rPr>
              <a:t>общение. 6-8 лет: п</a:t>
            </a:r>
            <a:r>
              <a:rPr lang="ru-RU" sz="2400" dirty="0" smtClean="0">
                <a:solidFill>
                  <a:srgbClr val="C00000"/>
                </a:solidFill>
              </a:rPr>
              <a:t>риоритетная </a:t>
            </a:r>
            <a:r>
              <a:rPr lang="ru-RU" sz="2400" dirty="0">
                <a:solidFill>
                  <a:srgbClr val="C00000"/>
                </a:solidFill>
              </a:rPr>
              <a:t>сфера инициативы – </a:t>
            </a:r>
            <a:r>
              <a:rPr lang="ru-RU" sz="2400" dirty="0" smtClean="0">
                <a:solidFill>
                  <a:srgbClr val="C00000"/>
                </a:solidFill>
              </a:rPr>
              <a:t>научение)</a:t>
            </a:r>
            <a:endParaRPr lang="ru-RU" sz="26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Развивать и поддерживать активность, инициативность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самостоятельность в познавательной (поисковой) деятельности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Поощрять и поддерживать индивидуальные познавательные интересы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предпочтения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00174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образовательной программы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3643314"/>
            <a:ext cx="642942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941763" indent="-366713"/>
            <a:r>
              <a:rPr lang="ru-RU" alt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п. 2.11.3 ФГОС ДО</a:t>
            </a:r>
            <a:endParaRPr lang="ru-RU" alt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764704"/>
            <a:ext cx="8737165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36912"/>
            <a:ext cx="8737165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Организация может разрабатывать и реализовывать различные Программы для дошкольных образовательных групп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с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581128"/>
            <a:ext cx="8737165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Группы в одной Организации могут действовать на основе различных Программ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18864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2800" b="1" dirty="0" smtClean="0">
                <a:solidFill>
                  <a:srgbClr val="CC0000"/>
                </a:solidFill>
                <a:cs typeface="Times New Roman" pitchFamily="18" charset="0"/>
              </a:rPr>
              <a:t>П. 2.5 ФГОС ДО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445224"/>
            <a:ext cx="8737165" cy="6840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Время, необходимое для реализации программы составляет  100 %</a:t>
            </a:r>
            <a:endParaRPr lang="ru-RU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42844" y="1500174"/>
            <a:ext cx="885831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описание материально-технического обеспечения Программы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обеспеченность методическими материалами и средствами обучения и воспитания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распорядок и /или режим дня, режим двигательной активности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особенности традиционных событий, праздников, мероприятий;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особенности организации развивающей предметно-пространственной среды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endParaRPr lang="ru-RU" altLang="ru-RU" sz="2400" b="1" dirty="0" smtClean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571472" y="353777"/>
            <a:ext cx="7929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Организационный </a:t>
            </a:r>
            <a:r>
              <a:rPr lang="ru-RU" altLang="ru-RU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раздел</a:t>
            </a:r>
            <a:endParaRPr lang="ru-RU" altLang="ru-RU" sz="36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028626"/>
            <a:ext cx="642942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941763" indent="-366713"/>
            <a:r>
              <a:rPr lang="ru-RU" alt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п. 2.11.3 ФГОС ДО</a:t>
            </a:r>
            <a:endParaRPr lang="ru-RU" alt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42844" y="1147781"/>
            <a:ext cx="885831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описание материально-технического обеспечения Программы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обеспеченность методическими материалами и средствами обучения и воспитания</a:t>
            </a:r>
            <a:endParaRPr lang="ru-RU" altLang="ru-RU" sz="22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распорядок и /или режим дня, </a:t>
            </a:r>
            <a:r>
              <a:rPr lang="ru-RU" altLang="ru-RU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режим двигательной активности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особенности традиционных событий, праздников, мероприятий; </a:t>
            </a:r>
            <a:r>
              <a:rPr lang="ru-RU" altLang="ru-RU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т.е. комплексно-тематическое планирование для каждой возрастной группы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особенности организации развивающей предметно-пространственной среды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altLang="ru-RU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кадровые условия реализации программы</a:t>
            </a:r>
            <a:endParaRPr lang="ru-RU" altLang="ru-RU" sz="24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571472" y="142852"/>
            <a:ext cx="7929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Организационный </a:t>
            </a:r>
            <a:r>
              <a:rPr lang="ru-RU" altLang="ru-RU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раздел</a:t>
            </a:r>
            <a:endParaRPr lang="ru-RU" altLang="ru-RU" sz="36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42844" y="1117003"/>
            <a:ext cx="885831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Программно-методический комплекс дошкольного образования «Мозаичный ПАРК» (ПООП «Мозаика»)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Пособия данного комплекса адресованы: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руководителям организаций, методистам, воспитателям;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педагогам: логопедам, дефектологам, психологам, музыкальным руководителям и др.;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родителям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Игры, книги, развивающие тетради адресованы: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детям разных возрастных групп;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детям </a:t>
            </a:r>
            <a:r>
              <a:rPr lang="ru-RU" alt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5—7</a:t>
            </a: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лет для подготовки к обучению в школе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Оборудование предназначено</a:t>
            </a: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для развивающей предметно-пространственной среды детского сада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0" y="9767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Обеспеченность методическими материалами и средствами обучения и воспитания</a:t>
            </a:r>
            <a:endParaRPr lang="ru-RU" altLang="ru-RU" sz="24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14282" y="785794"/>
            <a:ext cx="878687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Материалы и оборудование для игровой деятельности: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Атрибуты для сюжетно-ролевых игр;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Бусы-шнуровки;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Вкладыши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Гигантская мозаика и т.д.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Материалы и оборудование для продуктивной деятельности: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Альбомы для рисования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Глина для детского творчества;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Карандаши, мелки, фломастеры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Краски гуашевые в ассортименте и т.д.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Материалы и оборудование для познавательно-исследовательской деятельности: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Большой дидактический куб;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Головоломки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Детский садовый инвентарь;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Игровые наборы для песка и воды и т.д.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Материалы и оборудование для двигательной активности: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Балансиры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Детский игровой тоннель «Забавный бочонок»;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Детская качалка «Птички»;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Качели-карусели «Олень» и т.д.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0" y="2623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Примерный перечень оборудования, обеспечивающего реализацию ПООП «Мозаика»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52657"/>
              </p:ext>
            </p:extLst>
          </p:nvPr>
        </p:nvGraphicFramePr>
        <p:xfrm>
          <a:off x="214280" y="1000107"/>
          <a:ext cx="8715440" cy="534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719"/>
                <a:gridCol w="921190"/>
                <a:gridCol w="779383"/>
                <a:gridCol w="566858"/>
                <a:gridCol w="566858"/>
                <a:gridCol w="566858"/>
                <a:gridCol w="566858"/>
                <a:gridCol w="566858"/>
                <a:gridCol w="566858"/>
              </a:tblGrid>
              <a:tr h="160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 образовательном учреждении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2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Приём детей. Осмотр.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Игры. Труд. Творчество детей. Слушание художественной литературы. Индивидуальная работа с детьми. Общение. Самостоятельная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08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Bookman Old Style" pitchFamily="18" charset="0"/>
                          <a:ea typeface="Calibri"/>
                          <a:cs typeface="Times New Roman"/>
                        </a:rPr>
                        <a:t>40</a:t>
                      </a:r>
                      <a:endParaRPr lang="ru-RU" sz="16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Утренняя гимнастика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08.10-08.15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8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Самообслуживание. Дежурство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(вводится со средней группы – вторая половина учебного года)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Культурно-гигиенические процедуры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08.15-08.20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7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97231"/>
              </p:ext>
            </p:extLst>
          </p:nvPr>
        </p:nvGraphicFramePr>
        <p:xfrm>
          <a:off x="214281" y="1000109"/>
          <a:ext cx="8715436" cy="521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814"/>
                <a:gridCol w="760096"/>
                <a:gridCol w="532067"/>
                <a:gridCol w="760096"/>
                <a:gridCol w="532067"/>
                <a:gridCol w="684086"/>
                <a:gridCol w="580812"/>
                <a:gridCol w="635340"/>
                <a:gridCol w="456058"/>
              </a:tblGrid>
              <a:tr h="135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Подготовка к завтраку. Завтрак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08.20-08.40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Культурно-гигиенические процедуры. Игры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08.40-09.00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6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Непосредственно образовательная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09.00-09.40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Перерывы между НОД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Совместная деятельность. Слушание, беседы, игры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09.40-10.00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75993"/>
              </p:ext>
            </p:extLst>
          </p:nvPr>
        </p:nvGraphicFramePr>
        <p:xfrm>
          <a:off x="214281" y="928671"/>
          <a:ext cx="8715438" cy="54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814"/>
                <a:gridCol w="760096"/>
                <a:gridCol w="532068"/>
                <a:gridCol w="760096"/>
                <a:gridCol w="532068"/>
                <a:gridCol w="684086"/>
                <a:gridCol w="580812"/>
                <a:gridCol w="635340"/>
                <a:gridCol w="456058"/>
              </a:tblGrid>
              <a:tr h="1696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Дневной сон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12.50-15.00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1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Постепенный подъём. Культурно-гигиенические воздушно-водные процедуры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15.00-15.15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Полдник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15.15-15.35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Непосредственно образовательная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Самостоятельная деятельность, игры, досуги, общение по интересам, театрализация, индивидуальная работа и т.д.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15.15-16.15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60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4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06818"/>
              </p:ext>
            </p:extLst>
          </p:nvPr>
        </p:nvGraphicFramePr>
        <p:xfrm>
          <a:off x="214282" y="1000109"/>
          <a:ext cx="8786874" cy="537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755"/>
                <a:gridCol w="766326"/>
                <a:gridCol w="536428"/>
                <a:gridCol w="766326"/>
                <a:gridCol w="536428"/>
                <a:gridCol w="689693"/>
                <a:gridCol w="585573"/>
                <a:gridCol w="640549"/>
                <a:gridCol w="459796"/>
              </a:tblGrid>
              <a:tr h="1428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Прогулка 2. Командные игры-эстафеты. </a:t>
                      </a: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Подвижные игры. Развлечения на улице. Индивидуальная работа с детьми по основным движениям. Самостоятельные игры.  Постепенный уход домой.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16.15-18.00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4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 непосредственно образовательную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 прогулку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225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8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 самостоятельную деятельность (без учёта времени на самостоятельные игры на прогулке)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Режим дома: </a:t>
                      </a:r>
                      <a:r>
                        <a:rPr lang="ru-RU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прогулка, ужин, спокойные игры, культурно-гигиенические процедуры.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Ночной сон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18.00-20.40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20.40-06.30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42852"/>
          <a:ext cx="8786874" cy="6256782"/>
        </p:xfrm>
        <a:graphic>
          <a:graphicData uri="http://schemas.openxmlformats.org/drawingml/2006/table">
            <a:tbl>
              <a:tblPr/>
              <a:tblGrid>
                <a:gridCol w="4249390"/>
                <a:gridCol w="2122241"/>
                <a:gridCol w="2415243"/>
              </a:tblGrid>
              <a:tr h="321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Прием, осмотр, игры, дежурство, зарядка, </a:t>
                      </a:r>
                      <a:endParaRPr lang="ru-RU" sz="105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гигиенические 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процедуры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7.00 — 8.30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(игры — 40 мин)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завтраку 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8.30 — 8.40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Завтрак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8.40 — 9.10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занятиям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9.10 — 9.15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Занятия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9.15 — 9.45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занятия по 30 мин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   с 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перерывом 10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 (физкультминутка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(1ч )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9.45 — 9.55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9.55 —10.25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прогулке,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10.25 —12.25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прогулка (игры, наблюдения, труд),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 50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возвращение с прогулки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обеду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12.25 —12.35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Обед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12.35 —13.15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ко сну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13.15 —13.25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Дневной сон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13.25 — 15.25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Постепенный подъем, воздушные и водные процедуры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15.25 — 15.45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полднику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15.45 — 15.55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Полдник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15.55 — 16.15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Игры, досуг, организованная совместная образовательная деятельность, самостоятельная деятельность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16.15 — 16.45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прогулке,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прогулка,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возвращение с прогулки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16.45 — 18.05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 10 мин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ужину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18.05 — 18.15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Ужин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18.15 — 18.35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Игры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18.35 — 19.00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Уход детей домой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19.00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Общий подсчет времени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1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непрерывную образовательную деятельность (занятия)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 30 мин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прогулку 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самостоятельную деятельность детей (игры (без учета времени игр на прогулке), подготовка к образовательной деятельности, личная гигиена)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 50 мин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сон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0" y="2623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Примерный вариант режима двигательной активности (ПООП ДО «От рождения до школы»)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286676" cy="563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188913"/>
            <a:ext cx="8713787" cy="719807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90033"/>
                </a:solidFill>
                <a:effectLst/>
              </a:rPr>
              <a:t>П. п. 2.9, 2.10 ФГОС ДО </a:t>
            </a:r>
            <a:endParaRPr lang="ru-RU" sz="2000" b="1" dirty="0">
              <a:solidFill>
                <a:srgbClr val="990033"/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2636912"/>
            <a:ext cx="335228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+mn-lt"/>
                <a:cs typeface="+mn-cs"/>
              </a:rPr>
              <a:t>Обязательная часть (не менее 60%)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8024" y="2636912"/>
            <a:ext cx="3888432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+mn-lt"/>
                <a:cs typeface="+mn-cs"/>
              </a:rPr>
              <a:t>Часть, формируемая участниками образовательных отношений (не более 40%)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3568" y="1556792"/>
            <a:ext cx="8064896" cy="76944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3717032"/>
            <a:ext cx="3744416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+mn-lt"/>
                <a:cs typeface="+mn-cs"/>
              </a:rPr>
              <a:t>Комплексная программа = Примерная основная образовательная программа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024" y="4221088"/>
            <a:ext cx="381642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+mn-lt"/>
                <a:cs typeface="+mn-cs"/>
              </a:rPr>
              <a:t>Парциальные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428604"/>
            <a:ext cx="86439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Комплексно-тематическое планирование на _________ год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________________________________________ группа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22116"/>
              </p:ext>
            </p:extLst>
          </p:nvPr>
        </p:nvGraphicFramePr>
        <p:xfrm>
          <a:off x="285720" y="2143116"/>
          <a:ext cx="8507287" cy="2443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872208"/>
                <a:gridCol w="1512168"/>
                <a:gridCol w="2448272"/>
                <a:gridCol w="1656183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Содержание/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(по выбору ОУ)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Варианты итоговых мероприятий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93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3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0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28667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1429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2200" b="1" dirty="0" smtClean="0">
                <a:solidFill>
                  <a:srgbClr val="A50021"/>
                </a:solidFill>
                <a:latin typeface="+mj-lt"/>
              </a:rPr>
              <a:t>Недельное планирование образовательной деятельности</a:t>
            </a:r>
            <a:endParaRPr lang="ru-RU" altLang="ru-RU" sz="2200" b="1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46067"/>
            <a:ext cx="84969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A50021"/>
                </a:solidFill>
              </a:rPr>
              <a:t>Особенности организации развивающей предметно-пространственной среды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00034" y="2357430"/>
            <a:ext cx="5643602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содержательно-насыщенная;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трансформируемая;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полифункциональная;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вариативная;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доступная;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безопасная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85720" y="214290"/>
            <a:ext cx="864399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ПООП ДО «От рождения до школы»</a:t>
            </a:r>
            <a:endParaRPr lang="ru-RU" altLang="ru-RU" sz="22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ru-RU" sz="2200" dirty="0" smtClean="0"/>
              <a:t>• уголок для сюжетно-ролевых игр;</a:t>
            </a:r>
          </a:p>
          <a:p>
            <a:r>
              <a:rPr lang="ru-RU" sz="2200" dirty="0" smtClean="0"/>
              <a:t>• уголок </a:t>
            </a:r>
            <a:r>
              <a:rPr lang="ru-RU" sz="2200" dirty="0" err="1" smtClean="0"/>
              <a:t>ряжения</a:t>
            </a:r>
            <a:r>
              <a:rPr lang="ru-RU" sz="2200" dirty="0" smtClean="0"/>
              <a:t> (для театрализованных игр);</a:t>
            </a:r>
          </a:p>
          <a:p>
            <a:r>
              <a:rPr lang="ru-RU" sz="2200" dirty="0" smtClean="0"/>
              <a:t>• книжный уголок;</a:t>
            </a:r>
          </a:p>
          <a:p>
            <a:r>
              <a:rPr lang="ru-RU" sz="2200" dirty="0" smtClean="0"/>
              <a:t>• зона для настольно-печатных игр;</a:t>
            </a:r>
          </a:p>
          <a:p>
            <a:r>
              <a:rPr lang="ru-RU" sz="2200" dirty="0" smtClean="0"/>
              <a:t>• выставка (детского рисунка, детского творчества, изделий народных мастеров и т. д.);</a:t>
            </a:r>
          </a:p>
          <a:p>
            <a:r>
              <a:rPr lang="ru-RU" sz="2200" dirty="0" smtClean="0"/>
              <a:t>• уголок природы (наблюдений за природой);</a:t>
            </a:r>
          </a:p>
          <a:p>
            <a:r>
              <a:rPr lang="ru-RU" sz="2200" dirty="0" smtClean="0"/>
              <a:t>• спортивный уголок;</a:t>
            </a:r>
          </a:p>
          <a:p>
            <a:r>
              <a:rPr lang="ru-RU" sz="2200" dirty="0" smtClean="0"/>
              <a:t>• уголок для игр с песком;</a:t>
            </a:r>
          </a:p>
          <a:p>
            <a:r>
              <a:rPr lang="ru-RU" sz="2200" dirty="0" smtClean="0"/>
              <a:t>• уголки для разнообразных видов самостоятельной деятельности детей — конструктивной, изобразительной, музыкальной и др.;</a:t>
            </a:r>
          </a:p>
          <a:p>
            <a:r>
              <a:rPr lang="ru-RU" sz="2200" dirty="0" smtClean="0"/>
              <a:t>• игровой центр с крупными мягкими конструкциями (блоки, домики, тоннели и пр.) для легкого изменения игрового пространства;</a:t>
            </a:r>
          </a:p>
          <a:p>
            <a:r>
              <a:rPr lang="ru-RU" sz="2200" dirty="0" smtClean="0"/>
              <a:t>• игровой уголок (с игрушками, строительным материалом)</a:t>
            </a:r>
            <a:endParaRPr lang="ru-RU" altLang="ru-RU" sz="22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B50-FB0E-434B-84A2-597DC367A2BE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964488" cy="954914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accent2"/>
                </a:solidFill>
              </a:rPr>
              <a:t>Развивающая предметно-пространственная среда </a:t>
            </a:r>
            <a:endParaRPr lang="ru-RU" sz="2800" b="1" dirty="0"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/>
        </p:nvGraphicFramePr>
        <p:xfrm>
          <a:off x="142844" y="1142984"/>
          <a:ext cx="8750332" cy="5243532"/>
        </p:xfrm>
        <a:graphic>
          <a:graphicData uri="http://schemas.openxmlformats.org/drawingml/2006/table">
            <a:tbl>
              <a:tblPr/>
              <a:tblGrid>
                <a:gridCol w="3796521"/>
                <a:gridCol w="4953811"/>
              </a:tblGrid>
              <a:tr h="543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Функциональное использование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Оснащение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3824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Групповые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комнаты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Сюжетно-ролевые игры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Самообслуживание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Трудовая деятельность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Самостоятельная творческая деятельность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природой, труд в природе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Детская мебель для практической деятельности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Книжный уголок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Уголок для изобразительной детской деятельности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Игровая мебель. Атрибуты для сюжетно-ролевых игр «Семья», «Магазин», «Парикмахерская», «Больница», «Ателье», «Библиотека», «Школа»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Природный уголок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Конструкторы различных видов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Головоломки, мозаики,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пазлы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настольно-печатные игры, лото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Развивающие игры по математике, логике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Различные виды театров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174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Спальное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помещение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Дневной сон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Игровая деятельность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Гимнастика после сна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Спальная мебель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Физкультурное оборудование для гимнастики после сна: ребристая дорожка, массажные коврики и мячи, резиновые кольца и кубики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/>
        </p:nvGraphicFramePr>
        <p:xfrm>
          <a:off x="214282" y="214290"/>
          <a:ext cx="8642350" cy="6143668"/>
        </p:xfrm>
        <a:graphic>
          <a:graphicData uri="http://schemas.openxmlformats.org/drawingml/2006/table">
            <a:tbl>
              <a:tblPr/>
              <a:tblGrid>
                <a:gridCol w="3817938"/>
                <a:gridCol w="4824412"/>
              </a:tblGrid>
              <a:tr h="582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Функциональное использование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Оснащение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560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Комната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развивающих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Сенсорное развитие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речи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окружающим миром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художественной литературой и художественно-прикладным творчеством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элементарных математических представлений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Обучение грамоте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элементарных историко-географических представлений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Дидактические игры на развитие психических функций – мышления, внимания, памяти, воображения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Дидактические материалы по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сенсорике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математике, развитию речи, обучению грамоте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Глобус «вода-суша», глобус «материки»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Географический глобус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Географическая карта мира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Карта России, карта Москвы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Глобус звездного неба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Муляжи овощей и фруктов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Календарь погоды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Плакаты и наборы дидактических наглядных материалов с изображением животных, птиц, насекомых, обитателей морей и рек, рептилий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Магнитофон, аудиозаписи, телевизор, видеоплеер, видеокассеты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Детская мебель для практической деятельности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159A3-0F38-42F0-9AD4-56B217B106CD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/>
        </p:nvGraphicFramePr>
        <p:xfrm>
          <a:off x="250825" y="250825"/>
          <a:ext cx="8642350" cy="5949720"/>
        </p:xfrm>
        <a:graphic>
          <a:graphicData uri="http://schemas.openxmlformats.org/drawingml/2006/table">
            <a:tbl>
              <a:tblPr/>
              <a:tblGrid>
                <a:gridCol w="3168650"/>
                <a:gridCol w="5473700"/>
              </a:tblGrid>
              <a:tr h="48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Функциональное использование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Оснащение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9049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Методический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кабинет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Осуществление методической помощи педагогам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Организация консультаций, семинаров, педагогических советов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Выставка дидактических и методических материалов для организации работы с детьми по различным направлениям развития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Выставка изделий народно-прикладного искусства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Библиотека педагогической и методической литературы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Библиотека периодических изданий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Пособия для занятий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Опыт работы педагогов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Материалы консультаций, семинаров, семинаров-практикумов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Демонстрационный, раздаточный материал для занятий с детьми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Иллюстративный материал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Изделия народных промыслов: Дымково, Городец, Гжель, Хохлома, Палех,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Жостово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матрешки,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богородские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игрушки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Скульптуры малых форм (глина, дерево)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Игрушки, муляжи, гербарии, коллекции семян растений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570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Кабинет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логопеда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Занятия по коррекции речи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Консультативная работа с родителями по коррекции речи детей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Большое настенное зеркало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Дополнительное освещение у зеркала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Стол и стулья для логопеда и детей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Шкаф для методической литературы, пособий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Наборное полотно,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фланелеграф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Индивидуальные зеркала для детей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9936-529D-4898-88DF-3E9A1D4213C3}" type="slidenum">
              <a:rPr lang="ru-RU" smtClean="0"/>
              <a:pPr>
                <a:defRPr/>
              </a:pPr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9936-529D-4898-88DF-3E9A1D4213C3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07950" y="214290"/>
            <a:ext cx="9036050" cy="887413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Единое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образовательное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пространство детства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642909" y="1268413"/>
            <a:ext cx="8072495" cy="5083945"/>
            <a:chOff x="1107885" y="1772682"/>
            <a:chExt cx="6940641" cy="4559765"/>
          </a:xfrm>
        </p:grpSpPr>
        <p:grpSp>
          <p:nvGrpSpPr>
            <p:cNvPr id="5" name="Группа 19"/>
            <p:cNvGrpSpPr/>
            <p:nvPr/>
          </p:nvGrpSpPr>
          <p:grpSpPr>
            <a:xfrm>
              <a:off x="3783322" y="2364982"/>
              <a:ext cx="1696618" cy="1473665"/>
              <a:chOff x="3622499" y="2364982"/>
              <a:chExt cx="1696618" cy="1473665"/>
            </a:xfrm>
            <a:gradFill flip="none" rotWithShape="1">
              <a:gsLst>
                <a:gs pos="0">
                  <a:srgbClr val="FF99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14" name="Овал 13"/>
              <p:cNvSpPr/>
              <p:nvPr/>
            </p:nvSpPr>
            <p:spPr>
              <a:xfrm>
                <a:off x="3622499" y="2364982"/>
                <a:ext cx="1696618" cy="1473665"/>
              </a:xfrm>
              <a:prstGeom prst="ellipse">
                <a:avLst/>
              </a:prstGeom>
              <a:grpFill/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cs typeface="Times New Roman" pitchFamily="18" charset="0"/>
                  </a:rPr>
                  <a:t>ДОУ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66186" y="2937411"/>
                <a:ext cx="857298" cy="4140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n-lt"/>
                    <a:cs typeface="Times New Roman" pitchFamily="18" charset="0"/>
                  </a:rPr>
                  <a:t>ДОУ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106405" y="3110172"/>
              <a:ext cx="2593394" cy="590433"/>
            </a:xfrm>
            <a:custGeom>
              <a:avLst/>
              <a:gdLst>
                <a:gd name="connsiteX0" fmla="*/ 0 w 3384375"/>
                <a:gd name="connsiteY0" fmla="*/ 0 h 369332"/>
                <a:gd name="connsiteX1" fmla="*/ 3384375 w 3384375"/>
                <a:gd name="connsiteY1" fmla="*/ 0 h 369332"/>
                <a:gd name="connsiteX2" fmla="*/ 3384375 w 3384375"/>
                <a:gd name="connsiteY2" fmla="*/ 369332 h 369332"/>
                <a:gd name="connsiteX3" fmla="*/ 0 w 3384375"/>
                <a:gd name="connsiteY3" fmla="*/ 369332 h 369332"/>
                <a:gd name="connsiteX4" fmla="*/ 0 w 3384375"/>
                <a:gd name="connsiteY4" fmla="*/ 0 h 369332"/>
                <a:gd name="connsiteX0" fmla="*/ 18107 w 3402482"/>
                <a:gd name="connsiteY0" fmla="*/ 0 h 378385"/>
                <a:gd name="connsiteX1" fmla="*/ 3402482 w 3402482"/>
                <a:gd name="connsiteY1" fmla="*/ 0 h 378385"/>
                <a:gd name="connsiteX2" fmla="*/ 3402482 w 3402482"/>
                <a:gd name="connsiteY2" fmla="*/ 369332 h 378385"/>
                <a:gd name="connsiteX3" fmla="*/ 0 w 3402482"/>
                <a:gd name="connsiteY3" fmla="*/ 378385 h 378385"/>
                <a:gd name="connsiteX4" fmla="*/ 18107 w 3402482"/>
                <a:gd name="connsiteY4" fmla="*/ 0 h 37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482" h="378385">
                  <a:moveTo>
                    <a:pt x="18107" y="0"/>
                  </a:moveTo>
                  <a:lnTo>
                    <a:pt x="3402482" y="0"/>
                  </a:lnTo>
                  <a:lnTo>
                    <a:pt x="3402482" y="369332"/>
                  </a:lnTo>
                  <a:lnTo>
                    <a:pt x="0" y="378385"/>
                  </a:lnTo>
                  <a:lnTo>
                    <a:pt x="18107" y="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Учреждения здравоохранения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46887" y="1772682"/>
              <a:ext cx="3090912" cy="579695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Общеобразовательные учреждения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5685" y="4671588"/>
              <a:ext cx="2731147" cy="579691"/>
            </a:xfrm>
            <a:prstGeom prst="rect">
              <a:avLst/>
            </a:prstGeom>
            <a:ln/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Семейные дошкольные группы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2139" y="4607515"/>
              <a:ext cx="2863232" cy="828130"/>
            </a:xfrm>
            <a:prstGeom prst="rect">
              <a:avLst/>
            </a:prstGeom>
            <a:ln/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ИП, оказывающие услуги присмотра и ухода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7822" y="5504317"/>
              <a:ext cx="3377015" cy="82813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Учреждения дополнительного образования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6645593" y="3430551"/>
              <a:ext cx="2468501" cy="337364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Ресурсные центры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0534" y="3838647"/>
              <a:ext cx="3816613" cy="5796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Модернизация инфраструктуры ДОУ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4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Конкурс Воспитатель года\яфотки\1090_7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312" y="5715000"/>
            <a:ext cx="8229600" cy="11430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Желаем успехов!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en-US" sz="1000" b="1">
                <a:solidFill>
                  <a:schemeClr val="tx2"/>
                </a:solidFill>
                <a:latin typeface="+mn-lt"/>
              </a:rPr>
              <a:t>www.themegallery.com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000" b="1">
                <a:solidFill>
                  <a:schemeClr val="tx2"/>
                </a:solidFill>
                <a:latin typeface="+mn-lt"/>
              </a:rPr>
              <a:t>Company Logo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333375"/>
            <a:ext cx="8640959" cy="52482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Решение программных образовательных задач предусматривается в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рамках непосредственно образовательной деятельности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образовательной деятельности, осуществляемой    в ходе режимных моментов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самостоятельной деятельности дошкольников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взаимодействии с семьями детей по реализации основной общеобразовательной программы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081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3095</TotalTime>
  <Words>6376</Words>
  <Application>Microsoft Office PowerPoint</Application>
  <PresentationFormat>Экран (4:3)</PresentationFormat>
  <Paragraphs>1325</Paragraphs>
  <Slides>105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23" baseType="lpstr">
      <vt:lpstr>바탕</vt:lpstr>
      <vt:lpstr>SimSun</vt:lpstr>
      <vt:lpstr>Aharoni</vt:lpstr>
      <vt:lpstr>Arial</vt:lpstr>
      <vt:lpstr>Bookman Old Style</vt:lpstr>
      <vt:lpstr>Calibri</vt:lpstr>
      <vt:lpstr>Constantia</vt:lpstr>
      <vt:lpstr>Georgia</vt:lpstr>
      <vt:lpstr>Snap ITC</vt:lpstr>
      <vt:lpstr>Symbol</vt:lpstr>
      <vt:lpstr>Times New Roman</vt:lpstr>
      <vt:lpstr>Verdana</vt:lpstr>
      <vt:lpstr>Webdings</vt:lpstr>
      <vt:lpstr>Wingdings</vt:lpstr>
      <vt:lpstr>Wingdings 2</vt:lpstr>
      <vt:lpstr>Wingdings 3</vt:lpstr>
      <vt:lpstr>Официальная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ФЗ  «Об образовании в Российской Федерации»  статья 12 часть 6 </vt:lpstr>
      <vt:lpstr>Презентация PowerPoint</vt:lpstr>
      <vt:lpstr>Презентация PowerPoint</vt:lpstr>
      <vt:lpstr>П. п. 2.9, 2.10 ФГОС ДО </vt:lpstr>
      <vt:lpstr>Образовательные области</vt:lpstr>
      <vt:lpstr>Различные виды деятельности п.2.7.ФГОС ДО</vt:lpstr>
      <vt:lpstr>Часть, формируемая участниками образовательных отношений п.п. 2.9, 2.10 ФГОС ДО</vt:lpstr>
      <vt:lpstr>    Структура основной образовательной программы дошкольного образования (п.2.11. ФГОС ДО) </vt:lpstr>
      <vt:lpstr>Презентация PowerPoint</vt:lpstr>
      <vt:lpstr>Оформление Программы п.2.12. ФГОС ДО</vt:lpstr>
      <vt:lpstr>Дополнительный раздел ооп до п.2.12. ФГОС ДО</vt:lpstr>
      <vt:lpstr>Целевой раздел  основной образовательной программы</vt:lpstr>
      <vt:lpstr>Целевой раздел Программы</vt:lpstr>
      <vt:lpstr>Целевой раздел Программы</vt:lpstr>
      <vt:lpstr>Презентация PowerPoint</vt:lpstr>
      <vt:lpstr>Целевой раздел Программы</vt:lpstr>
      <vt:lpstr>При разработке основной образовательной программы учитывались следующие нормативные документы:</vt:lpstr>
      <vt:lpstr>При разработке основной образовательной программы учитывались следующие нормативные документы:</vt:lpstr>
      <vt:lpstr>Целевой раздел Программы</vt:lpstr>
      <vt:lpstr>Презентация PowerPoint</vt:lpstr>
      <vt:lpstr>Презентация PowerPoint</vt:lpstr>
      <vt:lpstr>Презентация PowerPoint</vt:lpstr>
      <vt:lpstr>Целевой раздел Программы</vt:lpstr>
      <vt:lpstr>Программа строится  на основании следующих принципов </vt:lpstr>
      <vt:lpstr>Программа строится  на основании следующих принципов </vt:lpstr>
      <vt:lpstr>В основе реализации Программы</vt:lpstr>
      <vt:lpstr>Презентация PowerPoint</vt:lpstr>
      <vt:lpstr>Программа строится  на основании следующих принципов </vt:lpstr>
      <vt:lpstr>Принцип интеграции</vt:lpstr>
      <vt:lpstr>Комплексно-тематический принцип</vt:lpstr>
      <vt:lpstr>Целевой раздел программы</vt:lpstr>
      <vt:lpstr>Презентация PowerPoint</vt:lpstr>
      <vt:lpstr>Целевой раздел программы</vt:lpstr>
      <vt:lpstr>Презентация PowerPoint</vt:lpstr>
      <vt:lpstr>Презентация PowerPoint</vt:lpstr>
      <vt:lpstr>Презентация PowerPoint</vt:lpstr>
      <vt:lpstr>Целевой раздел Программы</vt:lpstr>
      <vt:lpstr>Презентация PowerPoint</vt:lpstr>
      <vt:lpstr>Целевой раздел Программы</vt:lpstr>
      <vt:lpstr>Целевой раздел Программы</vt:lpstr>
      <vt:lpstr>Целевые ориентиры дошкольного образования</vt:lpstr>
      <vt:lpstr>   Целевые ориентиры  не могут служить основанием для</vt:lpstr>
      <vt:lpstr>Содержательный раздел  основной образовательной программы</vt:lpstr>
      <vt:lpstr>Презентация PowerPoint</vt:lpstr>
      <vt:lpstr>Структура  основной образовательной программы</vt:lpstr>
      <vt:lpstr>Презентация PowerPoint</vt:lpstr>
      <vt:lpstr>Содержательный раздел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Педагогические условия успешного и полноценного интеллектуального развития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РЕБЕНОК И МИР ПРИРОДЫ</vt:lpstr>
      <vt:lpstr>РЕБЕНОК И МИР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Содержательный раздел Программы</vt:lpstr>
      <vt:lpstr>Презентация PowerPoint</vt:lpstr>
      <vt:lpstr>Презентация PowerPoint</vt:lpstr>
      <vt:lpstr>Презентация PowerPoint</vt:lpstr>
      <vt:lpstr>Способы поддержки детской инициативы в освоении образовательной области «Познавательное развитие»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Развивающая предметно-пространственная среда </vt:lpstr>
      <vt:lpstr>Презентация PowerPoint</vt:lpstr>
      <vt:lpstr>Презентация PowerPoint</vt:lpstr>
      <vt:lpstr>Презентация PowerPoint</vt:lpstr>
      <vt:lpstr>Желаем успехов!</vt:lpstr>
      <vt:lpstr>Презентация PowerPoint</vt:lpstr>
      <vt:lpstr>3. НОВАЯ СТРУКТУРА  ОБРАЗОВАТЕЛЬНОГО ПРОЦЕССА</vt:lpstr>
      <vt:lpstr>Образовательные задачи решаются в процессе:</vt:lpstr>
      <vt:lpstr>НОД реализуется через организацию различных видов детской деятельности или их интеграцию        с использованием разнообразных форм и методов работы</vt:lpstr>
      <vt:lpstr>Модель организации образовательной деятельности с детьми</vt:lpstr>
      <vt:lpstr>«Самостоятельная деятельность детей» -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Labutinanv</dc:creator>
  <cp:lastModifiedBy>Олег</cp:lastModifiedBy>
  <cp:revision>261</cp:revision>
  <dcterms:created xsi:type="dcterms:W3CDTF">2014-01-14T04:54:55Z</dcterms:created>
  <dcterms:modified xsi:type="dcterms:W3CDTF">2018-10-07T13:51:12Z</dcterms:modified>
</cp:coreProperties>
</file>